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933" r:id="rId2"/>
    <p:sldId id="357" r:id="rId3"/>
    <p:sldId id="888" r:id="rId4"/>
    <p:sldId id="889" r:id="rId5"/>
    <p:sldId id="362" r:id="rId6"/>
    <p:sldId id="935" r:id="rId7"/>
    <p:sldId id="363" r:id="rId8"/>
    <p:sldId id="617" r:id="rId9"/>
    <p:sldId id="567" r:id="rId10"/>
    <p:sldId id="366" r:id="rId11"/>
    <p:sldId id="358" r:id="rId12"/>
    <p:sldId id="356" r:id="rId13"/>
    <p:sldId id="360" r:id="rId14"/>
    <p:sldId id="885" r:id="rId15"/>
    <p:sldId id="886" r:id="rId16"/>
    <p:sldId id="843" r:id="rId17"/>
    <p:sldId id="345" r:id="rId18"/>
    <p:sldId id="623" r:id="rId19"/>
    <p:sldId id="839" r:id="rId20"/>
    <p:sldId id="622" r:id="rId21"/>
    <p:sldId id="844" r:id="rId22"/>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5 - Amazon route 53" id="{ED266FA6-DD09-42AC-85D3-47ABD6A84DE7}">
          <p14:sldIdLst>
            <p14:sldId id="933"/>
            <p14:sldId id="357"/>
            <p14:sldId id="888"/>
            <p14:sldId id="889"/>
            <p14:sldId id="362"/>
            <p14:sldId id="935"/>
            <p14:sldId id="363"/>
            <p14:sldId id="617"/>
          </p14:sldIdLst>
        </p14:section>
        <p14:section name="Section 6 - Amazon Cloud Front" id="{17738854-7C8C-4C83-B26E-9144F9B58A4A}">
          <p14:sldIdLst>
            <p14:sldId id="567"/>
            <p14:sldId id="366"/>
            <p14:sldId id="358"/>
            <p14:sldId id="356"/>
            <p14:sldId id="360"/>
            <p14:sldId id="885"/>
            <p14:sldId id="886"/>
            <p14:sldId id="843"/>
          </p14:sldIdLst>
        </p14:section>
        <p14:section name="Wrap up" id="{70614E77-D85E-4B8E-BB03-196D63A06E53}">
          <p14:sldIdLst>
            <p14:sldId id="345"/>
            <p14:sldId id="623"/>
            <p14:sldId id="839"/>
            <p14:sldId id="622"/>
            <p14:sldId id="84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Microsoft Office User" initials="MOU" lastIdx="21" clrIdx="2">
    <p:extLst>
      <p:ext uri="{19B8F6BF-5375-455C-9EA6-DF929625EA0E}">
        <p15:presenceInfo xmlns:p15="http://schemas.microsoft.com/office/powerpoint/2012/main" userId="Microsoft Office User" providerId="None"/>
      </p:ext>
    </p:extLst>
  </p:cmAuthor>
  <p:cmAuthor id="4" name="Harris, Melissa" initials="HM" lastIdx="28" clrIdx="3">
    <p:extLst>
      <p:ext uri="{19B8F6BF-5375-455C-9EA6-DF929625EA0E}">
        <p15:presenceInfo xmlns:p15="http://schemas.microsoft.com/office/powerpoint/2012/main" userId="S-1-5-21-1407069837-2091007605-538272213-25781389" providerId="AD"/>
      </p:ext>
    </p:extLst>
  </p:cmAuthor>
  <p:cmAuthor id="5" name="Carol Reece" initials="CR" lastIdx="5" clrIdx="4">
    <p:extLst>
      <p:ext uri="{19B8F6BF-5375-455C-9EA6-DF929625EA0E}">
        <p15:presenceInfo xmlns:p15="http://schemas.microsoft.com/office/powerpoint/2012/main" userId="a67ae08b3f860e0f" providerId="Windows Live"/>
      </p:ext>
    </p:extLst>
  </p:cmAuthor>
  <p:cmAuthor id="6" name="Smart, Paul" initials="SP" lastIdx="3" clrIdx="5">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814"/>
    <a:srgbClr val="36961C"/>
    <a:srgbClr val="97C98A"/>
    <a:srgbClr val="E9F3E6"/>
    <a:srgbClr val="E6F2F8"/>
    <a:srgbClr val="F2F2F2"/>
    <a:srgbClr val="2D75E7"/>
    <a:srgbClr val="16966D"/>
    <a:srgbClr val="4E24A7"/>
    <a:srgbClr val="E81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35332" autoAdjust="0"/>
  </p:normalViewPr>
  <p:slideViewPr>
    <p:cSldViewPr snapToGrid="0" snapToObjects="1" showGuides="1">
      <p:cViewPr varScale="1">
        <p:scale>
          <a:sx n="23" d="100"/>
          <a:sy n="23" d="100"/>
        </p:scale>
        <p:origin x="2334" y="36"/>
      </p:cViewPr>
      <p:guideLst>
        <p:guide orient="horz" pos="2160"/>
        <p:guide pos="3840"/>
      </p:guideLst>
    </p:cSldViewPr>
  </p:slideViewPr>
  <p:outlineViewPr>
    <p:cViewPr>
      <p:scale>
        <a:sx n="33" d="100"/>
        <a:sy n="33" d="100"/>
      </p:scale>
      <p:origin x="0" y="-7692"/>
    </p:cViewPr>
  </p:outlineViewPr>
  <p:notesTextViewPr>
    <p:cViewPr>
      <p:scale>
        <a:sx n="100" d="100"/>
        <a:sy n="100" d="100"/>
      </p:scale>
      <p:origin x="0" y="0"/>
    </p:cViewPr>
  </p:notesTextViewPr>
  <p:sorterViewPr>
    <p:cViewPr varScale="1">
      <p:scale>
        <a:sx n="1" d="1"/>
        <a:sy n="1" d="1"/>
      </p:scale>
      <p:origin x="0" y="-5592"/>
    </p:cViewPr>
  </p:sorterViewPr>
  <p:notesViewPr>
    <p:cSldViewPr snapToGrid="0" snapToObjects="1" showGuides="1">
      <p:cViewPr varScale="1">
        <p:scale>
          <a:sx n="84" d="100"/>
          <a:sy n="84" d="100"/>
        </p:scale>
        <p:origin x="3828"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2/25/2025</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vpc/"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ws.amazon.com/cloudfront/?nc=sn&amp;loc=1" TargetMode="Externa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aws.amazon.com/blogs/architecture/one-to-many-evolving-vpc-desig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5: Amazon Route 53</a:t>
            </a:r>
          </a:p>
        </p:txBody>
      </p:sp>
    </p:spTree>
    <p:extLst>
      <p:ext uri="{BB962C8B-B14F-4D97-AF65-F5344CB8AC3E}">
        <p14:creationId xmlns:p14="http://schemas.microsoft.com/office/powerpoint/2010/main" val="345964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explained earlier in this module when you were learning about AWS Direct Connect, o</a:t>
            </a:r>
            <a:r>
              <a:rPr lang="en-US" sz="1100" dirty="0"/>
              <a:t>ne of the challenges of network communication is network performance. </a:t>
            </a:r>
            <a:r>
              <a:rPr lang="en-US" sz="1100" kern="1200" dirty="0">
                <a:solidFill>
                  <a:schemeClr val="tx1"/>
                </a:solidFill>
                <a:effectLst/>
                <a:latin typeface="+mn-lt"/>
                <a:ea typeface="+mn-ea"/>
                <a:cs typeface="+mn-cs"/>
              </a:rPr>
              <a:t>When you browse a website or stream a video, your request is routed through many different networks to reach an origin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server. The origin</a:t>
            </a:r>
            <a:r>
              <a:rPr lang="en-US" sz="1100" kern="1200" baseline="0" dirty="0">
                <a:solidFill>
                  <a:schemeClr val="tx1"/>
                </a:solidFill>
                <a:effectLst/>
                <a:latin typeface="+mn-lt"/>
                <a:ea typeface="+mn-ea"/>
                <a:cs typeface="+mn-cs"/>
              </a:rPr>
              <a:t> server (or origin) </a:t>
            </a:r>
            <a:r>
              <a:rPr lang="en-US" sz="1100" kern="1200" dirty="0">
                <a:solidFill>
                  <a:schemeClr val="tx1"/>
                </a:solidFill>
                <a:effectLst/>
                <a:latin typeface="+mn-lt"/>
                <a:ea typeface="+mn-ea"/>
                <a:cs typeface="+mn-cs"/>
              </a:rPr>
              <a:t>stores the original, definitive versions of the objects (webpages, images, and media files). The number of network hops and the distance that the request must travel significantly affect the performance and responsiveness of the website. Further, network latency is different in various geographic locations. For these reasons, a content delivery network might be the solution.</a:t>
            </a:r>
          </a:p>
        </p:txBody>
      </p:sp>
    </p:spTree>
    <p:extLst>
      <p:ext uri="{BB962C8B-B14F-4D97-AF65-F5344CB8AC3E}">
        <p14:creationId xmlns:p14="http://schemas.microsoft.com/office/powerpoint/2010/main" val="347757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content</a:t>
            </a:r>
            <a:r>
              <a:rPr lang="en-US" sz="1100" baseline="0" dirty="0"/>
              <a:t> delivery network (CDN) is a globally distributed system of caching servers. A CDN caches copies of commonly requested files (static content, such as Hypertext Markup Language, or HTML; Cascading Style Sheets, or CSS; JavaScript; and image files) that are hosted on the application origin server. The CDN delivers a local copy of the requested content from a cache edge or Point of Presence that provides the fastest delivery to the requester. </a:t>
            </a:r>
          </a:p>
          <a:p>
            <a:endParaRPr lang="en-US" sz="1100" baseline="0" dirty="0"/>
          </a:p>
          <a:p>
            <a:r>
              <a:rPr lang="en-US" sz="1100" baseline="0" dirty="0"/>
              <a:t>CDNs also deliver dynamic content that is unique to the requester and is not cacheable. </a:t>
            </a:r>
            <a:r>
              <a:rPr lang="en-US" sz="1100" dirty="0"/>
              <a:t>Having a CDN deliver dynamic content improves application performance and scaling. The CDN establishes and maintains secure connections closer to the requester. If the CDN is on the same network as the origin, routing back to the origin to retrieve dynamic content is accelerated. In addition, content such as form data, images, and text can be ingested and sent back to the origin, thus taking advantage of the low-latency connections and proxy behavior of the PoP. </a:t>
            </a:r>
            <a:endParaRPr lang="en-US" sz="1100" baseline="0" dirty="0"/>
          </a:p>
        </p:txBody>
      </p:sp>
    </p:spTree>
    <p:extLst>
      <p:ext uri="{BB962C8B-B14F-4D97-AF65-F5344CB8AC3E}">
        <p14:creationId xmlns:p14="http://schemas.microsoft.com/office/powerpoint/2010/main" val="135239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CloudFront is a fast CDN service that securely delivers data, videos, applications, and application programming interfaces (APIs) to customers globally with low latency and high transfer speeds.</a:t>
            </a:r>
            <a:r>
              <a:rPr lang="en-US" sz="1100" baseline="0" dirty="0"/>
              <a:t> It also </a:t>
            </a:r>
            <a:r>
              <a:rPr lang="en-US" sz="1100" dirty="0"/>
              <a:t>provides a developer-friendly environment. Amazon CloudFront delivers files to users over a global network of edge locations and Regional edge caches. Amazon CloudFront is different from traditional content delivery solutions because it enables you to quickly obtain the benefits of high-performance content delivery without negotiated contracts, high prices, or minimum fees. Like other AWS services, Amazon CloudFront is a self-service offering with pay-as-you-go pricing.</a:t>
            </a:r>
          </a:p>
        </p:txBody>
      </p:sp>
    </p:spTree>
    <p:extLst>
      <p:ext uri="{BB962C8B-B14F-4D97-AF65-F5344CB8AC3E}">
        <p14:creationId xmlns:p14="http://schemas.microsoft.com/office/powerpoint/2010/main" val="395081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a:t>
            </a:r>
            <a:r>
              <a:rPr lang="en-US" sz="1100" baseline="0" dirty="0"/>
              <a:t> CloudFront delivers content through a worldwide network of data centers that are called </a:t>
            </a:r>
            <a:r>
              <a:rPr lang="en-US" sz="1100" i="1" baseline="0" dirty="0"/>
              <a:t>edge locations</a:t>
            </a:r>
            <a:r>
              <a:rPr lang="en-US" sz="1100" baseline="0" dirty="0"/>
              <a:t>. </a:t>
            </a:r>
            <a:r>
              <a:rPr lang="en-US" sz="1100" dirty="0"/>
              <a:t>When a user requests content that you serve with CloudFront, the user is routed to the edge location that provides the lowest latency (or time delay) so that content is delivered with the best possible performance. CloudFront edge locations are designed to serve popular content quickly to your viewers.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objects become less popular, individual edge locations might remove those objects to make room for more popular content. For</a:t>
            </a:r>
            <a:r>
              <a:rPr lang="en-US" sz="1100" baseline="0" dirty="0"/>
              <a:t> the less popular content, </a:t>
            </a:r>
            <a:r>
              <a:rPr lang="en-US" sz="1100" dirty="0"/>
              <a:t>CloudFront has </a:t>
            </a:r>
            <a:r>
              <a:rPr lang="en-US" sz="1100" i="1" dirty="0"/>
              <a:t>Regional edge caches. </a:t>
            </a:r>
            <a:r>
              <a:rPr lang="en-US" sz="1100" i="0" dirty="0"/>
              <a:t>Regional edge caches a</a:t>
            </a:r>
            <a:r>
              <a:rPr lang="en-US" sz="1100" dirty="0"/>
              <a:t>re CloudFront locations that are deployed globally and are close to your viewers. They</a:t>
            </a:r>
            <a:r>
              <a:rPr lang="en-US" sz="1100" baseline="0" dirty="0"/>
              <a:t> a</a:t>
            </a:r>
            <a:r>
              <a:rPr lang="en-US" sz="1100" dirty="0"/>
              <a:t>re located between your origin server and the global edge locations that serve content directly to viewers. </a:t>
            </a:r>
            <a:r>
              <a:rPr lang="en-US" sz="1100" baseline="0" dirty="0"/>
              <a:t>A Regional edge cache has</a:t>
            </a:r>
            <a:r>
              <a:rPr lang="en-US" sz="1100" dirty="0"/>
              <a:t> a larger cache than an individual edge location, so objects remain in the Regional edge cache longer. More of your content remains closer to your viewers, which reduces the need for CloudFront to go back to your origin server and improves overall performance for viewers. </a:t>
            </a:r>
            <a:endParaRPr lang="en-US" sz="1100" baseline="0" dirty="0"/>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a:t>
            </a:r>
            <a:r>
              <a:rPr lang="en-US" sz="1100" baseline="0" dirty="0"/>
              <a:t> more information about how Amazon CloudFront works, see </a:t>
            </a:r>
            <a:r>
              <a:rPr lang="en-US" sz="1100" dirty="0">
                <a:ea typeface="Amazon Ember Light" panose="020B0403020204020204" pitchFamily="34" charset="0"/>
                <a:cs typeface="Amazon Ember Light" panose="020B0403020204020204" pitchFamily="34" charset="0"/>
                <a:hlinkClick r:id="rId3"/>
              </a:rPr>
              <a:t>How CloudFront Delivers Content</a:t>
            </a:r>
            <a:r>
              <a:rPr lang="en-US" sz="1100" baseline="0" dirty="0">
                <a:ea typeface="Amazon Ember Light" panose="020B0403020204020204" pitchFamily="34" charset="0"/>
                <a:cs typeface="Amazon Ember Light" panose="020B0403020204020204" pitchFamily="34" charset="0"/>
              </a:rPr>
              <a:t> in the AWS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https://wa.aws.amazon.com/wellarchitected/2020-07-02T19-33-23/wat.concept.edge-location.en.html</a:t>
            </a:r>
          </a:p>
        </p:txBody>
      </p:sp>
    </p:spTree>
    <p:extLst>
      <p:ext uri="{BB962C8B-B14F-4D97-AF65-F5344CB8AC3E}">
        <p14:creationId xmlns:p14="http://schemas.microsoft.com/office/powerpoint/2010/main" val="406369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9861"/>
          </a:xfrm>
        </p:spPr>
        <p:txBody>
          <a:bodyPr/>
          <a:lstStyle/>
          <a:p>
            <a:r>
              <a:rPr lang="en-US" sz="1100" b="0" i="0" kern="1200" dirty="0">
                <a:solidFill>
                  <a:schemeClr val="tx1"/>
                </a:solidFill>
                <a:effectLst/>
                <a:latin typeface="+mn-lt"/>
                <a:ea typeface="+mn-ea"/>
                <a:cs typeface="+mn-cs"/>
              </a:rPr>
              <a:t>Amazon CloudFront</a:t>
            </a:r>
            <a:r>
              <a:rPr lang="en-US" sz="1100" kern="1200" dirty="0">
                <a:solidFill>
                  <a:schemeClr val="tx1"/>
                </a:solidFill>
                <a:effectLst/>
                <a:latin typeface="+mn-lt"/>
                <a:ea typeface="+mn-ea"/>
                <a:cs typeface="+mn-cs"/>
              </a:rPr>
              <a:t> provides the following benefits:</a:t>
            </a:r>
          </a:p>
          <a:p>
            <a:pPr marL="171450" indent="-171450">
              <a:buFont typeface="Arial" panose="020B0604020202020204" pitchFamily="34" charset="0"/>
              <a:buChar char="•"/>
            </a:pPr>
            <a:r>
              <a:rPr lang="en-US" sz="1100" b="1" i="1" dirty="0"/>
              <a:t>Fast and global</a:t>
            </a:r>
            <a:r>
              <a:rPr lang="en-US" sz="1100" b="1" i="0" baseline="0" dirty="0"/>
              <a:t> –</a:t>
            </a:r>
            <a:r>
              <a:rPr lang="en-US" sz="1100" b="1" dirty="0"/>
              <a:t> </a:t>
            </a:r>
            <a:r>
              <a:rPr lang="en-US" sz="1100" dirty="0"/>
              <a:t>Amazon CloudFront is massively scaled and globally distributed. To deliver content to end users with low latency, Amazon CloudFront uses a global network that consists of edge locations and regional caches.</a:t>
            </a: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kern="1200" dirty="0">
                <a:solidFill>
                  <a:schemeClr val="tx1"/>
                </a:solidFill>
                <a:effectLst/>
                <a:latin typeface="+mn-lt"/>
                <a:ea typeface="+mn-ea"/>
                <a:cs typeface="+mn-cs"/>
              </a:rPr>
              <a:t>Security at the edge</a:t>
            </a:r>
            <a:r>
              <a:rPr lang="en-US" sz="1100" b="1" i="0" kern="1200" baseline="0" dirty="0">
                <a:solidFill>
                  <a:schemeClr val="tx1"/>
                </a:solidFill>
                <a:effectLst/>
                <a:latin typeface="+mn-lt"/>
                <a:ea typeface="+mn-ea"/>
                <a:cs typeface="+mn-cs"/>
              </a:rPr>
              <a:t> </a:t>
            </a:r>
            <a:r>
              <a:rPr lang="en-US" sz="1100" b="0" i="0" kern="1200" baseline="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Amazon CloudFront provides both network-level and application-level protection. </a:t>
            </a:r>
            <a:r>
              <a:rPr lang="en-US" sz="1100" dirty="0"/>
              <a:t>Your traffic and applications benefit through various built-in protections, such as AWS Shield Standard, at no additional cost. You can also use configurable features, such as AWS </a:t>
            </a:r>
            <a:r>
              <a:rPr lang="en-US" sz="1100" i="0" dirty="0"/>
              <a:t>Certificate Manager (ACM), to create and manage custom </a:t>
            </a:r>
            <a:r>
              <a:rPr lang="en-US" sz="1100" b="0" i="0" kern="1200" dirty="0">
                <a:solidFill>
                  <a:schemeClr val="tx1"/>
                </a:solidFill>
                <a:effectLst/>
                <a:latin typeface="+mn-lt"/>
                <a:ea typeface="+mn-ea"/>
                <a:cs typeface="+mn-cs"/>
              </a:rPr>
              <a:t>Secure Sockets Layer (SSL)</a:t>
            </a:r>
            <a:r>
              <a:rPr lang="en-US" sz="1100" i="0" dirty="0"/>
              <a:t> certificates </a:t>
            </a:r>
            <a:r>
              <a:rPr lang="en-US" sz="1100" dirty="0"/>
              <a:t>at no extra cost.</a:t>
            </a: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dirty="0"/>
              <a:t>Highly programmable</a:t>
            </a:r>
            <a:r>
              <a:rPr lang="en-US" sz="1100" b="1" i="0" baseline="0" dirty="0"/>
              <a:t> –</a:t>
            </a:r>
            <a:r>
              <a:rPr lang="en-US" sz="1100" b="1" dirty="0"/>
              <a:t> </a:t>
            </a:r>
            <a:r>
              <a:rPr lang="en-US" sz="1100" dirty="0"/>
              <a:t>Amazon CloudFront features can be customized for specific application requirements. It integrates with Lambda@Edge so that you can run custom code across AWS locations worldwide, which enables</a:t>
            </a:r>
            <a:r>
              <a:rPr lang="en-US" sz="1100" baseline="0" dirty="0"/>
              <a:t> </a:t>
            </a:r>
            <a:r>
              <a:rPr lang="en-US" sz="1100" dirty="0"/>
              <a:t>you to</a:t>
            </a:r>
            <a:r>
              <a:rPr lang="en-US" sz="1100" baseline="0" dirty="0"/>
              <a:t> </a:t>
            </a:r>
            <a:r>
              <a:rPr lang="en-US" sz="1100" dirty="0"/>
              <a:t>move complex application logic closer to users to improve responsiveness. The CDN also supports integrations with other tools and automation interfaces for DevOps. It offers continuous integration and continuous delivery (CI/CD) environments.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kern="1200" dirty="0">
                <a:solidFill>
                  <a:schemeClr val="tx1"/>
                </a:solidFill>
                <a:effectLst/>
                <a:latin typeface="+mn-lt"/>
                <a:ea typeface="+mn-ea"/>
                <a:cs typeface="+mn-cs"/>
              </a:rPr>
              <a:t>Deeply integrated with AWS</a:t>
            </a:r>
            <a:r>
              <a:rPr lang="en-US" sz="1100" b="1" i="0" kern="1200" baseline="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 </a:t>
            </a:r>
            <a:r>
              <a:rPr lang="en-US" sz="1100" dirty="0"/>
              <a:t>Amazon CloudFront is integrated with AWS, with both physical locations that are directly connected to the AWS Global Infrastructure and other AWS services. You can use APIs or the AWS Management</a:t>
            </a:r>
            <a:r>
              <a:rPr lang="en-US" sz="1100" baseline="0" dirty="0"/>
              <a:t> C</a:t>
            </a:r>
            <a:r>
              <a:rPr lang="en-US" sz="1100" dirty="0"/>
              <a:t>onsole to programmatically configure all features in the CDN.</a:t>
            </a: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i="1" kern="1200" dirty="0">
                <a:solidFill>
                  <a:schemeClr val="tx1"/>
                </a:solidFill>
                <a:effectLst/>
                <a:latin typeface="+mn-lt"/>
                <a:ea typeface="+mn-ea"/>
                <a:cs typeface="+mn-cs"/>
              </a:rPr>
              <a:t>Cost-effective</a:t>
            </a:r>
            <a:r>
              <a:rPr lang="en-US" sz="1100" b="1" i="0" kern="1200" baseline="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CloudFront is cost-effective because it </a:t>
            </a:r>
            <a:r>
              <a:rPr lang="en-US" sz="1100" dirty="0"/>
              <a:t>has no minimum commitments and charges you only for what you use. Compared to self-hosting, Amazon CloudFront avoids the expense and complexity of operating a network of cache servers in multiple sites across the internet. It eliminates the need to overprovision capacity to serve potential spikes in traffic. Amazon CloudFront also uses techniques like collapsing simultaneous viewer requests at an edge location for the same file into a single request to your origin server. The result is reduced load on your origin servers and reduced need to scale your origin infrastructure, which can result in further cost savings</a:t>
            </a:r>
            <a:r>
              <a:rPr lang="en-US" sz="1100" b="0" i="0" kern="1200" dirty="0">
                <a:solidFill>
                  <a:schemeClr val="tx1"/>
                </a:solidFill>
                <a:effectLst/>
                <a:latin typeface="+mn-lt"/>
                <a:ea typeface="+mn-ea"/>
                <a:cs typeface="+mn-cs"/>
              </a:rPr>
              <a:t>. If you use AWS origins such as Amazon Simple Storage Service (Amazon S3) or Elastic Load Balancing, you pay only for storage costs, not for any data transferred between these services and </a:t>
            </a:r>
            <a:r>
              <a:rPr lang="en-US" sz="1100" b="0" i="0" kern="1200" dirty="0" err="1">
                <a:solidFill>
                  <a:schemeClr val="tx1"/>
                </a:solidFill>
                <a:effectLst/>
                <a:latin typeface="+mn-lt"/>
                <a:ea typeface="+mn-ea"/>
                <a:cs typeface="+mn-cs"/>
              </a:rPr>
              <a:t>CloudFront</a:t>
            </a:r>
            <a:r>
              <a:rPr lang="en-US" sz="11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4325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93027"/>
          </a:xfrm>
        </p:spPr>
        <p:txBody>
          <a:bodyPr/>
          <a:lstStyle/>
          <a:p>
            <a:r>
              <a:rPr lang="en-US" sz="1100" dirty="0"/>
              <a:t>Amazon CloudFront charges are based on actual usage of the service in four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Data transfer out</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for the volume of data that is transferred out from Amazon CloudFront edge locations, measured in GB, to the internet or to your origin (both AWS origins and other origin servers). Data transfer usage is totaled separately for specific geographic regions, and then cost is calculated based on pricing tiers for each area. If you use other AWS services as the origins of your files, you are charged separately for your use of those services, including storage and compute hours.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HTTP(S) requests</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for the number of HTTP(S) requests that are made to Amazon CloudFront for your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t>Invalidation requests</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per path in your invalidation request. A path that is listed in your invalidation request represents the URL (or multiple URLs if the path contains a wildcard character) of the object that you want to invalidate from CloudFront cache. You can request up to 1,000 paths each month from Amazon CloudFront at no additional charge. Beyond the first 1,000 paths, you are charged per path that is listed in your invalidation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Dedicated IP custom Secure Sockets Layer (SSL)</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pay $600 per month for each custom SSL certificate that is associated with one or more CloudFront distributions that use the Dedicated IP version of custom SSL certificate support. This monthly fee is prorated by the hour. For example, if your custom SSL certificate was associated with at least one CloudFront distribution for just 24 hours (that is, 1 day) in the month of June, your total charge for using the custom SSL certificate feature in June is (1 day / 30 days) * $600 = $20.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tx1"/>
                </a:solidFill>
                <a:effectLst/>
                <a:latin typeface="+mn-lt"/>
                <a:ea typeface="+mn-ea"/>
                <a:cs typeface="+mn-cs"/>
              </a:rPr>
              <a:t>For the latest pricing information, see the </a:t>
            </a:r>
            <a:r>
              <a:rPr lang="en-US" sz="1100" dirty="0">
                <a:hlinkClick r:id="rId3"/>
              </a:rPr>
              <a:t>Amazon CloudFront pricing page</a:t>
            </a:r>
            <a:r>
              <a:rPr lang="en-US" sz="11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tx1"/>
                </a:solidFill>
                <a:effectLst/>
                <a:latin typeface="+mn-lt"/>
                <a:ea typeface="+mn-ea"/>
                <a:cs typeface="+mn-cs"/>
              </a:rPr>
              <a:t>https://aws.amazon.com/cloudfront/pricing/?nc=sn&amp;loc=3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7405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A CDN is a globally distributed system of caching servers that accelerates delivery of content.</a:t>
            </a:r>
          </a:p>
          <a:p>
            <a:pPr marL="171450" indent="-171450">
              <a:buFont typeface="Arial" panose="020B0604020202020204" pitchFamily="34" charset="0"/>
              <a:buChar char="•"/>
            </a:pPr>
            <a:r>
              <a:rPr lang="en-US" sz="1100" dirty="0"/>
              <a:t>Amazon CloudFront is a fast CDN service that securely delivers data, videos, applications, and APIs over a global infrastructure with low latency and high transfer speeds.</a:t>
            </a:r>
            <a:endParaRPr lang="en-US" sz="1100" dirty="0">
              <a:latin typeface="+mn-lt"/>
            </a:endParaRPr>
          </a:p>
          <a:p>
            <a:pPr marL="171450" indent="-171450">
              <a:buFont typeface="Arial" panose="020B0604020202020204" pitchFamily="34" charset="0"/>
              <a:buChar char="•"/>
            </a:pPr>
            <a:r>
              <a:rPr lang="en-US" sz="1100" dirty="0"/>
              <a:t>Amazon CloudFront offers many benefits, including:</a:t>
            </a:r>
          </a:p>
          <a:p>
            <a:pPr marL="628650" lvl="1" indent="-171450">
              <a:buFont typeface="Arial" panose="020B0604020202020204" pitchFamily="34" charset="0"/>
              <a:buChar char="•"/>
            </a:pPr>
            <a:r>
              <a:rPr lang="en-US" sz="1100" dirty="0"/>
              <a:t>Fast and global</a:t>
            </a:r>
          </a:p>
          <a:p>
            <a:pPr marL="628650" lvl="1" indent="-171450">
              <a:buFont typeface="Arial" panose="020B0604020202020204" pitchFamily="34" charset="0"/>
              <a:buChar char="•"/>
            </a:pPr>
            <a:r>
              <a:rPr lang="en-US" sz="1100" dirty="0"/>
              <a:t>Security at the edge</a:t>
            </a:r>
          </a:p>
          <a:p>
            <a:pPr marL="628650" lvl="1" indent="-171450">
              <a:buFont typeface="Arial" panose="020B0604020202020204" pitchFamily="34" charset="0"/>
              <a:buChar char="•"/>
            </a:pPr>
            <a:r>
              <a:rPr lang="en-US" sz="1100" dirty="0"/>
              <a:t>Highly programmable</a:t>
            </a:r>
          </a:p>
          <a:p>
            <a:pPr marL="628650" lvl="1" indent="-171450">
              <a:buFont typeface="Arial" panose="020B0604020202020204" pitchFamily="34" charset="0"/>
              <a:buChar char="•"/>
            </a:pPr>
            <a:r>
              <a:rPr lang="en-US" sz="1100" dirty="0"/>
              <a:t>Deeply integrated with AWS</a:t>
            </a:r>
          </a:p>
          <a:p>
            <a:pPr marL="628650" lvl="1" indent="-171450">
              <a:buFont typeface="Arial" panose="020B0604020202020204" pitchFamily="34" charset="0"/>
              <a:buChar char="•"/>
            </a:pPr>
            <a:r>
              <a:rPr lang="en-US" sz="1100" dirty="0"/>
              <a:t>Cost-effective</a:t>
            </a:r>
          </a:p>
        </p:txBody>
      </p:sp>
    </p:spTree>
    <p:extLst>
      <p:ext uri="{BB962C8B-B14F-4D97-AF65-F5344CB8AC3E}">
        <p14:creationId xmlns:p14="http://schemas.microsoft.com/office/powerpoint/2010/main" val="1115037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a:t>
            </a:r>
            <a:r>
              <a:rPr lang="en-US" sz="1100" baseline="0" dirty="0"/>
              <a:t> </a:t>
            </a:r>
            <a:r>
              <a:rPr lang="en-US" sz="1100" dirty="0"/>
              <a:t>you learned how to:</a:t>
            </a:r>
          </a:p>
          <a:p>
            <a:pPr marL="171450" indent="-171450">
              <a:buFont typeface="Arial" panose="020B0604020202020204" pitchFamily="34" charset="0"/>
              <a:buChar char="•"/>
            </a:pPr>
            <a:r>
              <a:rPr lang="en-US" sz="1100" dirty="0">
                <a:latin typeface="+mn-lt"/>
              </a:rPr>
              <a:t>Recognize</a:t>
            </a:r>
            <a:r>
              <a:rPr lang="en-US" sz="1100" baseline="0" dirty="0">
                <a:latin typeface="+mn-lt"/>
              </a:rPr>
              <a:t> </a:t>
            </a:r>
            <a:r>
              <a:rPr lang="en-US" sz="1100" dirty="0">
                <a:latin typeface="+mn-lt"/>
              </a:rPr>
              <a:t>the basics of networking</a:t>
            </a:r>
          </a:p>
          <a:p>
            <a:pPr marL="171450" indent="-171450">
              <a:buFont typeface="Arial" panose="020B0604020202020204" pitchFamily="34" charset="0"/>
              <a:buChar char="•"/>
            </a:pPr>
            <a:r>
              <a:rPr lang="en-US" sz="1100" dirty="0">
                <a:latin typeface="+mn-lt"/>
              </a:rPr>
              <a:t>Describe virtual networking in the cloud with Amazon VPC</a:t>
            </a:r>
          </a:p>
          <a:p>
            <a:pPr marL="171450" indent="-171450">
              <a:buFont typeface="Arial" panose="020B0604020202020204" pitchFamily="34" charset="0"/>
              <a:buChar char="•"/>
            </a:pPr>
            <a:r>
              <a:rPr lang="en-US" sz="1100" dirty="0">
                <a:latin typeface="+mn-lt"/>
              </a:rPr>
              <a:t>Label a network diagram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Design a basic VPC architecture</a:t>
            </a:r>
          </a:p>
          <a:p>
            <a:pPr marL="171450" indent="-171450">
              <a:buFont typeface="Arial" panose="020B0604020202020204" pitchFamily="34" charset="0"/>
              <a:buChar char="•"/>
            </a:pPr>
            <a:r>
              <a:rPr lang="en-US" sz="1100" dirty="0">
                <a:latin typeface="+mn-lt"/>
              </a:rPr>
              <a:t>Indicate the steps to build a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security groups</a:t>
            </a:r>
          </a:p>
          <a:p>
            <a:pPr marL="171450" indent="-171450">
              <a:buFont typeface="Arial" panose="020B0604020202020204" pitchFamily="34" charset="0"/>
              <a:buChar char="•"/>
            </a:pPr>
            <a:r>
              <a:rPr lang="en-US" sz="1100" dirty="0">
                <a:latin typeface="+mn-lt"/>
              </a:rPr>
              <a:t>Create your own VPC and added additional components to it to produce a customized network</a:t>
            </a:r>
          </a:p>
          <a:p>
            <a:pPr marL="171450" indent="-171450">
              <a:buFont typeface="Arial" panose="020B0604020202020204" pitchFamily="34" charset="0"/>
              <a:buChar char="•"/>
            </a:pPr>
            <a:r>
              <a:rPr lang="en-US" sz="1100" dirty="0">
                <a:latin typeface="+mn-lt"/>
              </a:rPr>
              <a:t>Identify the fundamentals of Amazon Route 53</a:t>
            </a:r>
          </a:p>
          <a:p>
            <a:pPr marL="171450" indent="-171450">
              <a:buFont typeface="Arial" panose="020B0604020202020204" pitchFamily="34" charset="0"/>
              <a:buChar char="•"/>
            </a:pPr>
            <a:r>
              <a:rPr lang="en-US" sz="1100" dirty="0">
                <a:latin typeface="+mn-lt"/>
              </a:rPr>
              <a:t>Recognize the benefits of Amazon CloudFront</a:t>
            </a:r>
            <a:endParaRPr lang="en-US" sz="1100" dirty="0"/>
          </a:p>
        </p:txBody>
      </p:sp>
    </p:spTree>
    <p:extLst>
      <p:ext uri="{BB962C8B-B14F-4D97-AF65-F5344CB8AC3E}">
        <p14:creationId xmlns:p14="http://schemas.microsoft.com/office/powerpoint/2010/main" val="2903231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complete the knowledge check. </a:t>
            </a:r>
          </a:p>
          <a:p>
            <a:endParaRPr lang="en-US" sz="1100" dirty="0"/>
          </a:p>
        </p:txBody>
      </p:sp>
    </p:spTree>
    <p:extLst>
      <p:ext uri="{BB962C8B-B14F-4D97-AF65-F5344CB8AC3E}">
        <p14:creationId xmlns:p14="http://schemas.microsoft.com/office/powerpoint/2010/main" val="3450018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219418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7427"/>
          </a:xfrm>
        </p:spPr>
        <p:txBody>
          <a:bodyPr/>
          <a:lstStyle/>
          <a:p>
            <a:r>
              <a:rPr lang="en-US" sz="1100" kern="1200" dirty="0">
                <a:solidFill>
                  <a:schemeClr val="tx1"/>
                </a:solidFill>
                <a:effectLst/>
                <a:latin typeface="+mn-lt"/>
                <a:ea typeface="+mn-ea"/>
                <a:cs typeface="+mn-cs"/>
              </a:rPr>
              <a:t>Amazon Route 53 is a highly available and scalable cloud </a:t>
            </a:r>
            <a:r>
              <a:rPr lang="en-US" sz="1100" kern="1200" dirty="0">
                <a:solidFill>
                  <a:schemeClr val="tx1"/>
                </a:solidFill>
                <a:effectLst/>
                <a:latin typeface="+mn-lt"/>
                <a:ea typeface="+mn-ea"/>
                <a:cs typeface="+mn-cs"/>
                <a:hlinkClick r:id="rId3"/>
              </a:rPr>
              <a:t>Domain Name System (DNS)</a:t>
            </a:r>
            <a:r>
              <a:rPr lang="en-US" sz="1100" kern="1200" dirty="0">
                <a:solidFill>
                  <a:schemeClr val="tx1"/>
                </a:solidFill>
                <a:effectLst/>
                <a:latin typeface="+mn-lt"/>
                <a:ea typeface="+mn-ea"/>
                <a:cs typeface="+mn-cs"/>
              </a:rPr>
              <a:t> web service. It is designed to give developers and businesses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reliable and cost-effective way to route users to internet applications by translating names (like </a:t>
            </a:r>
            <a:r>
              <a:rPr lang="en-US" sz="1100" i="1" kern="1200" dirty="0">
                <a:solidFill>
                  <a:schemeClr val="tx1"/>
                </a:solidFill>
                <a:effectLst/>
                <a:latin typeface="+mn-lt"/>
                <a:ea typeface="+mn-ea"/>
                <a:cs typeface="+mn-cs"/>
              </a:rPr>
              <a:t>www.example.com</a:t>
            </a:r>
            <a:r>
              <a:rPr lang="en-US" sz="1100" kern="1200" dirty="0">
                <a:solidFill>
                  <a:schemeClr val="tx1"/>
                </a:solidFill>
                <a:effectLst/>
                <a:latin typeface="+mn-lt"/>
                <a:ea typeface="+mn-ea"/>
                <a:cs typeface="+mn-cs"/>
              </a:rPr>
              <a:t>) into the numeric IP addresses (like </a:t>
            </a:r>
            <a:r>
              <a:rPr lang="en-US" sz="1100" i="1" kern="1200" dirty="0">
                <a:solidFill>
                  <a:schemeClr val="tx1"/>
                </a:solidFill>
                <a:effectLst/>
                <a:latin typeface="+mn-lt"/>
                <a:ea typeface="+mn-ea"/>
                <a:cs typeface="+mn-cs"/>
              </a:rPr>
              <a:t>192.0.2.1</a:t>
            </a:r>
            <a:r>
              <a:rPr lang="en-US" sz="1100" kern="1200" dirty="0">
                <a:solidFill>
                  <a:schemeClr val="tx1"/>
                </a:solidFill>
                <a:effectLst/>
                <a:latin typeface="+mn-lt"/>
                <a:ea typeface="+mn-ea"/>
                <a:cs typeface="+mn-cs"/>
              </a:rPr>
              <a:t>) that computers use to connect to each other. In addition, Amazon Route 53 is fully compliant with IPv6.</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effectively connects user requests to infrastructure running in AWS—such as Amazon EC2 instances, Elastic Load Balancing load balancers, or Amazon S3 buckets—and can also be used to route users to infrastructure that is outside of AWS.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use Amazon Route 53 to configure DNS health checks so you that can route traffic to healthy endpoints or independently monitor the health of your application and its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traffic flow helps you manage traffic globally through several routing types, which can be combined with DNS failover to enable various low-latency, fault-tolerant architectures. You can use Amazon Route 53 traffic flow’s simple visual editor to manage how your users are routed to your application’s endpoints—whether in a single AWS Region or distributed around the globe.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also offers Domain Name Registration—you can purchase and manage domain names (like </a:t>
            </a:r>
            <a:r>
              <a:rPr lang="en-US" sz="1100" i="1" kern="1200" dirty="0">
                <a:solidFill>
                  <a:schemeClr val="tx1"/>
                </a:solidFill>
                <a:effectLst/>
                <a:latin typeface="+mn-lt"/>
                <a:ea typeface="+mn-ea"/>
                <a:cs typeface="+mn-cs"/>
              </a:rPr>
              <a:t>example.com</a:t>
            </a:r>
            <a:r>
              <a:rPr lang="en-US" sz="1100" kern="1200" dirty="0">
                <a:solidFill>
                  <a:schemeClr val="tx1"/>
                </a:solidFill>
                <a:effectLst/>
                <a:latin typeface="+mn-lt"/>
                <a:ea typeface="+mn-ea"/>
                <a:cs typeface="+mn-cs"/>
              </a:rPr>
              <a:t>), and Amazon Route 53 will automatically configure DNS settings for your domains.</a:t>
            </a:r>
          </a:p>
        </p:txBody>
      </p:sp>
    </p:spTree>
    <p:extLst>
      <p:ext uri="{BB962C8B-B14F-4D97-AF65-F5344CB8AC3E}">
        <p14:creationId xmlns:p14="http://schemas.microsoft.com/office/powerpoint/2010/main" val="2366407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latin typeface="+mn-lt"/>
                <a:hlinkClick r:id="rId3"/>
              </a:rPr>
              <a:t>Amazon VPC overview page</a:t>
            </a:r>
          </a:p>
          <a:p>
            <a:pPr marL="171450" indent="-171450">
              <a:buFont typeface="Arial" panose="020B0604020202020204" pitchFamily="34" charset="0"/>
              <a:buChar char="•"/>
            </a:pPr>
            <a:r>
              <a:rPr lang="en-US" sz="1100" dirty="0">
                <a:latin typeface="+mn-lt"/>
                <a:hlinkClick r:id="rId3"/>
              </a:rPr>
              <a:t>Amazon Virtual Private Cloud Connectivity Options </a:t>
            </a:r>
            <a:r>
              <a:rPr lang="en-US" sz="1100" dirty="0">
                <a:latin typeface="+mn-lt"/>
              </a:rPr>
              <a:t>whitepaper</a:t>
            </a:r>
          </a:p>
          <a:p>
            <a:pPr marL="171450" indent="-171450">
              <a:buFont typeface="Arial" panose="020B0604020202020204" pitchFamily="34" charset="0"/>
              <a:buChar char="•"/>
            </a:pPr>
            <a:r>
              <a:rPr lang="en-US" sz="1100" dirty="0">
                <a:latin typeface="+mn-lt"/>
                <a:hlinkClick r:id="rId4"/>
              </a:rPr>
              <a:t>One to Many: Evolving VPC Design</a:t>
            </a:r>
            <a:r>
              <a:rPr lang="en-US" sz="1100" dirty="0">
                <a:latin typeface="+mn-lt"/>
              </a:rPr>
              <a:t> AWS Architecture blog post</a:t>
            </a:r>
          </a:p>
          <a:p>
            <a:pPr marL="171450" indent="-171450">
              <a:buFont typeface="Arial" panose="020B0604020202020204" pitchFamily="34" charset="0"/>
              <a:buChar char="•"/>
            </a:pPr>
            <a:r>
              <a:rPr lang="en-US" sz="1100" dirty="0">
                <a:latin typeface="+mn-lt"/>
                <a:hlinkClick r:id="rId5"/>
              </a:rPr>
              <a:t>Amazon VPC User Guide</a:t>
            </a:r>
            <a:endParaRPr lang="en-US" sz="1100" dirty="0">
              <a:latin typeface="+mn-lt"/>
            </a:endParaRPr>
          </a:p>
          <a:p>
            <a:pPr marL="171450" indent="-171450">
              <a:buFont typeface="Arial" panose="020B0604020202020204" pitchFamily="34" charset="0"/>
              <a:buChar char="•"/>
            </a:pPr>
            <a:r>
              <a:rPr lang="en-US" sz="1100" dirty="0">
                <a:latin typeface="+mn-lt"/>
                <a:hlinkClick r:id="rId6"/>
              </a:rPr>
              <a:t>Amazon CloudFront overview page</a:t>
            </a:r>
            <a:endParaRPr lang="en-US" sz="1100" dirty="0"/>
          </a:p>
        </p:txBody>
      </p:sp>
    </p:spTree>
    <p:extLst>
      <p:ext uri="{BB962C8B-B14F-4D97-AF65-F5344CB8AC3E}">
        <p14:creationId xmlns:p14="http://schemas.microsoft.com/office/powerpoint/2010/main" val="394122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21476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Here is the</a:t>
            </a:r>
            <a:r>
              <a:rPr lang="en-US" sz="1100" kern="1200" baseline="0" dirty="0">
                <a:solidFill>
                  <a:schemeClr val="tx1"/>
                </a:solidFill>
                <a:effectLst/>
                <a:ea typeface="+mn-ea"/>
                <a:cs typeface="+mn-cs"/>
              </a:rPr>
              <a:t> basic pattern that Amazon Route 53 follows when a user initiates a DNS request. The DNS resolver checks with your domain in Route 53, gets the IP address, and returns it to the user.</a:t>
            </a: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45226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572"/>
            <a:ext cx="5486401" cy="3290205"/>
          </a:xfrm>
        </p:spPr>
        <p:txBody>
          <a:bodyPr/>
          <a:lstStyle/>
          <a:p>
            <a:pPr>
              <a:buFont typeface="Arial" panose="020B0604020202020204" pitchFamily="34" charset="0"/>
              <a:buNone/>
            </a:pPr>
            <a:r>
              <a:rPr lang="en-US" sz="1100" i="0" dirty="0"/>
              <a:t>Amazon Route 53 supports several types of routing policies, which determine how Amazon Route 53 responds to queries:</a:t>
            </a:r>
          </a:p>
          <a:p>
            <a:pPr marL="171450" indent="-171450">
              <a:buFont typeface="Arial" panose="020B0604020202020204" pitchFamily="34" charset="0"/>
              <a:buChar char="•"/>
            </a:pPr>
            <a:r>
              <a:rPr lang="en-US" sz="1100" i="1" dirty="0"/>
              <a:t>Simple routing (round robin)</a:t>
            </a:r>
            <a:r>
              <a:rPr lang="en-US" sz="1100" i="0" baseline="0" dirty="0"/>
              <a:t> – </a:t>
            </a:r>
            <a:r>
              <a:rPr lang="en-US" sz="1100" i="0" dirty="0"/>
              <a:t>Use for</a:t>
            </a:r>
            <a:r>
              <a:rPr lang="en-US" sz="1100" dirty="0"/>
              <a:t> a single resource that performs a given function for your domain (such</a:t>
            </a:r>
            <a:r>
              <a:rPr lang="en-US" sz="1100" baseline="0" dirty="0"/>
              <a:t> as </a:t>
            </a:r>
            <a:r>
              <a:rPr lang="en-US" sz="1100" dirty="0"/>
              <a:t>a web server that serves content for the example.com website).</a:t>
            </a:r>
          </a:p>
          <a:p>
            <a:pPr marL="171450" indent="-171450">
              <a:buFont typeface="Arial" panose="020B0604020202020204" pitchFamily="34" charset="0"/>
              <a:buChar char="•"/>
            </a:pPr>
            <a:r>
              <a:rPr lang="en-US" sz="1100" i="1" dirty="0"/>
              <a:t>Weighted round robin routing</a:t>
            </a:r>
            <a:r>
              <a:rPr lang="en-US" sz="1100" i="1" baseline="0" dirty="0"/>
              <a:t> –</a:t>
            </a:r>
            <a:r>
              <a:rPr lang="en-US" sz="1100" i="1" dirty="0"/>
              <a:t> </a:t>
            </a:r>
            <a:r>
              <a:rPr lang="en-US" sz="1100" dirty="0"/>
              <a:t>Use to route traffic to multiple resources in proportions that you specify. Enables you to assign weights to resource record sets to specify the frequency with which different responses are served. You might want to use this capability to do A/B testing, which is when you send a small portion of traffic to a server where you</a:t>
            </a:r>
            <a:r>
              <a:rPr lang="en-US" sz="1100" baseline="0" dirty="0"/>
              <a:t> </a:t>
            </a:r>
            <a:r>
              <a:rPr lang="en-US" sz="1100" dirty="0"/>
              <a:t>made a software change. For instance, suppose you have two record sets that are associated with one DNS name: one with weight 3 and one with weight 1. In this case, 75</a:t>
            </a:r>
            <a:r>
              <a:rPr lang="en-US" sz="1100" baseline="0" dirty="0"/>
              <a:t> percent</a:t>
            </a:r>
            <a:r>
              <a:rPr lang="en-US" sz="1100" dirty="0"/>
              <a:t> of the time, Amazon Route 53 will return the record set with weight 3,</a:t>
            </a:r>
            <a:r>
              <a:rPr lang="en-US" sz="1100" baseline="0" dirty="0"/>
              <a:t> and </a:t>
            </a:r>
            <a:r>
              <a:rPr lang="en-US" sz="1100" dirty="0"/>
              <a:t>25</a:t>
            </a:r>
            <a:r>
              <a:rPr lang="en-US" sz="1100" baseline="0" dirty="0"/>
              <a:t> percent </a:t>
            </a:r>
            <a:r>
              <a:rPr lang="en-US" sz="1100" dirty="0"/>
              <a:t>of the time, Amazon Route 53 will return the record set with weight 1. Weights can be any number between 0 and 255.</a:t>
            </a:r>
            <a:endParaRPr lang="en-US" sz="1100" i="0" dirty="0"/>
          </a:p>
          <a:p>
            <a:pPr marL="171450" indent="-171450">
              <a:buFont typeface="Arial" panose="020B0604020202020204" pitchFamily="34" charset="0"/>
              <a:buChar char="•"/>
            </a:pPr>
            <a:r>
              <a:rPr lang="en-US" sz="1100" i="1" dirty="0"/>
              <a:t>Latency routing (LBR)</a:t>
            </a:r>
            <a:r>
              <a:rPr lang="en-US" sz="1100" i="1" baseline="0" dirty="0"/>
              <a:t> – </a:t>
            </a:r>
            <a:r>
              <a:rPr lang="en-US" sz="1100" dirty="0"/>
              <a:t>Use when you have resources in multiple AWS Regions and you want to route traffic to the Region that provides the best latency. Latency routing works by routing your customers to the AWS endpoint (for</a:t>
            </a:r>
            <a:r>
              <a:rPr lang="en-US" sz="1100" baseline="0" dirty="0"/>
              <a:t> example, </a:t>
            </a:r>
            <a:r>
              <a:rPr lang="en-US" sz="1100" dirty="0"/>
              <a:t>Amazon EC2 instances, Elastic IP addresses,</a:t>
            </a:r>
            <a:r>
              <a:rPr lang="en-US" sz="1100" b="0" i="0" kern="1200" baseline="0" dirty="0">
                <a:solidFill>
                  <a:schemeClr val="tx1"/>
                </a:solidFill>
                <a:effectLst/>
                <a:ea typeface="+mn-ea"/>
                <a:cs typeface="+mn-cs"/>
              </a:rPr>
              <a:t> </a:t>
            </a:r>
            <a:r>
              <a:rPr lang="en-US" sz="1100" dirty="0"/>
              <a:t>or load balancers) that provides the fastest experience based on actual performance measurements of the different AWS Regions where your application runs. </a:t>
            </a:r>
          </a:p>
          <a:p>
            <a:pPr marL="171450" indent="-171450">
              <a:buFont typeface="Arial" panose="020B0604020202020204" pitchFamily="34" charset="0"/>
              <a:buChar char="•"/>
            </a:pPr>
            <a:r>
              <a:rPr lang="en-US" sz="1100" i="1" dirty="0"/>
              <a:t>Geolocation routing</a:t>
            </a:r>
            <a:r>
              <a:rPr lang="en-US" sz="1100" b="0" i="1" kern="1200" baseline="0" dirty="0">
                <a:solidFill>
                  <a:schemeClr val="tx1"/>
                </a:solidFill>
                <a:effectLst/>
              </a:rPr>
              <a:t> – </a:t>
            </a:r>
            <a:r>
              <a:rPr lang="en-US" sz="1100" dirty="0"/>
              <a:t>Use when you want to route traffic based on the location of your users.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p>
          <a:p>
            <a:pPr marL="171450" indent="-171450">
              <a:buFont typeface="Arial" panose="020B0604020202020204" pitchFamily="34" charset="0"/>
              <a:buChar char="•"/>
            </a:pPr>
            <a:r>
              <a:rPr lang="en-US" sz="1100" i="1" dirty="0"/>
              <a:t>Geoproximity routing</a:t>
            </a:r>
            <a:r>
              <a:rPr lang="en-US" sz="1100" i="0" baseline="0" dirty="0"/>
              <a:t> –</a:t>
            </a:r>
            <a:r>
              <a:rPr lang="en-US" sz="1100" dirty="0"/>
              <a:t> Use when you want to route traffic based on the location of your resources and, optionally, shift traffic from resources in one location to resources in another. </a:t>
            </a:r>
            <a:endParaRPr lang="en-US" sz="1100" i="0" dirty="0"/>
          </a:p>
          <a:p>
            <a:pPr marL="171450" indent="-171450">
              <a:buFont typeface="Arial" panose="020B0604020202020204" pitchFamily="34" charset="0"/>
              <a:buChar char="•"/>
            </a:pPr>
            <a:r>
              <a:rPr lang="en-US" sz="1100" i="1" dirty="0"/>
              <a:t>Failover routing (DNS failover)</a:t>
            </a:r>
            <a:r>
              <a:rPr lang="en-US" sz="1100" i="1" baseline="0" dirty="0"/>
              <a:t> –</a:t>
            </a:r>
            <a:r>
              <a:rPr lang="en-US" sz="1100" dirty="0"/>
              <a:t> Use when you want to configure active-passive failover. Amazon Route 53 can help detect an outage of your website and redirect your users to alternate locations where your application is operating properly. When you enable this feature, Amazon Route 53 health-checking agents will monitor each location</a:t>
            </a:r>
            <a:r>
              <a:rPr lang="en-US" sz="1100" baseline="0" dirty="0"/>
              <a:t> or </a:t>
            </a:r>
            <a:r>
              <a:rPr lang="en-US" sz="1100" dirty="0"/>
              <a:t>endpoint of your application to determine its availability. You can take advantage of this feature to increase the availability of your customer-facing application. </a:t>
            </a:r>
          </a:p>
          <a:p>
            <a:pPr marL="171450" indent="-171450">
              <a:buFont typeface="Arial" panose="020B0604020202020204" pitchFamily="34" charset="0"/>
              <a:buChar char="•"/>
            </a:pPr>
            <a:r>
              <a:rPr lang="en-US" sz="1100" i="1" dirty="0"/>
              <a:t>Multivalue answer routing</a:t>
            </a:r>
            <a:r>
              <a:rPr lang="en-US" sz="1100" i="0" baseline="0" dirty="0"/>
              <a:t> – </a:t>
            </a:r>
            <a:r>
              <a:rPr lang="en-US" sz="1100" dirty="0"/>
              <a:t>Use when you want Route 53 to respond to DNS queries with up to eight healthy records that are selected at random. You can configure Amazon Route 53 to return multiple values—such as IP addresses for your web servers—in response to DNS queries. You can specify multiple values for almost any record, but multivalue answer routing also enables you to check the health of each resource so that Route 53 returns only values for healthy resources. It's not a substitute for a load balancer, but the ability to return multiple health-checkable IP addresses is a way to use DNS to improve availability and load balancing. </a:t>
            </a:r>
          </a:p>
        </p:txBody>
      </p:sp>
    </p:spTree>
    <p:extLst>
      <p:ext uri="{BB962C8B-B14F-4D97-AF65-F5344CB8AC3E}">
        <p14:creationId xmlns:p14="http://schemas.microsoft.com/office/powerpoint/2010/main" val="146809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Tx/>
              <a:buNone/>
              <a:tabLst/>
              <a:defRPr/>
            </a:pPr>
            <a:r>
              <a:rPr lang="en-US" sz="1100" kern="1200" dirty="0">
                <a:solidFill>
                  <a:schemeClr val="tx1"/>
                </a:solidFill>
                <a:effectLst/>
                <a:cs typeface="Arial" panose="020B0604020202020204" pitchFamily="34" charset="0"/>
              </a:rPr>
              <a:t>Multi-Region deployment is an example use case for Amazon Route 53. With Amazon Route 53, the user is automatically directed to the Elastic Load </a:t>
            </a:r>
            <a:r>
              <a:rPr lang="en-US" sz="1100" dirty="0">
                <a:cs typeface="Arial" panose="020B0604020202020204" pitchFamily="34" charset="0"/>
              </a:rPr>
              <a:t>Balancing load balancer </a:t>
            </a:r>
            <a:r>
              <a:rPr lang="en-US" sz="1100" kern="1200" dirty="0">
                <a:solidFill>
                  <a:schemeClr val="tx1"/>
                </a:solidFill>
                <a:effectLst/>
                <a:cs typeface="Arial" panose="020B0604020202020204" pitchFamily="34" charset="0"/>
              </a:rPr>
              <a:t>that’s closest to the user.</a:t>
            </a:r>
            <a:endParaRPr lang="en-US" sz="1100" dirty="0">
              <a:cs typeface="Arial" panose="020B0604020202020204" pitchFamily="34" charset="0"/>
            </a:endParaRPr>
          </a:p>
          <a:p>
            <a:endParaRPr lang="en-US" sz="1100" dirty="0">
              <a:cs typeface="Arial" panose="020B0604020202020204" pitchFamily="34" charset="0"/>
            </a:endParaRPr>
          </a:p>
          <a:p>
            <a:r>
              <a:rPr lang="en-US" sz="1100" dirty="0">
                <a:cs typeface="Arial" panose="020B0604020202020204" pitchFamily="34" charset="0"/>
              </a:rPr>
              <a:t>The benefits of multi-region deployment of Route 53 include:</a:t>
            </a:r>
          </a:p>
          <a:p>
            <a:pPr marL="171450" indent="-171450">
              <a:buFont typeface="Arial" panose="020B0604020202020204" pitchFamily="34" charset="0"/>
              <a:buChar char="•"/>
            </a:pPr>
            <a:r>
              <a:rPr lang="en-US" sz="1100" dirty="0"/>
              <a:t>Latency-based routing to the Region</a:t>
            </a:r>
          </a:p>
          <a:p>
            <a:pPr marL="171450" indent="-171450">
              <a:buFont typeface="Arial" panose="020B0604020202020204" pitchFamily="34" charset="0"/>
              <a:buChar char="•"/>
            </a:pPr>
            <a:r>
              <a:rPr lang="en-US" sz="1100" dirty="0"/>
              <a:t>Load balancing routing to</a:t>
            </a:r>
            <a:r>
              <a:rPr lang="en-US" sz="1100" dirty="0">
                <a:cs typeface="Arial" panose="020B0604020202020204" pitchFamily="34" charset="0"/>
              </a:rPr>
              <a:t> the Availability Zone</a:t>
            </a:r>
          </a:p>
          <a:p>
            <a:endParaRPr lang="en-US" sz="1100" dirty="0"/>
          </a:p>
        </p:txBody>
      </p:sp>
    </p:spTree>
    <p:extLst>
      <p:ext uri="{BB962C8B-B14F-4D97-AF65-F5344CB8AC3E}">
        <p14:creationId xmlns:p14="http://schemas.microsoft.com/office/powerpoint/2010/main" val="278864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100" dirty="0">
                <a:cs typeface="Arial" panose="020B0604020202020204" pitchFamily="34" charset="0"/>
              </a:rPr>
              <a:t>Amazon Route 53 enables you to improve the availability of your applications that run on AWS by:</a:t>
            </a:r>
          </a:p>
          <a:p>
            <a:pPr marL="171450" indent="-171450" eaLnBrk="1" hangingPunct="1">
              <a:spcBef>
                <a:spcPct val="0"/>
              </a:spcBef>
              <a:buFont typeface="Arial" panose="020B0604020202020204" pitchFamily="34" charset="0"/>
              <a:buChar char="•"/>
            </a:pPr>
            <a:r>
              <a:rPr lang="en-US" sz="1100" dirty="0">
                <a:cs typeface="Arial" panose="020B0604020202020204" pitchFamily="34" charset="0"/>
              </a:rPr>
              <a:t>Configuring backup and failover scenarios for your own applications.</a:t>
            </a:r>
          </a:p>
          <a:p>
            <a:pPr marL="171450" indent="-171450" eaLnBrk="1" hangingPunct="1">
              <a:spcBef>
                <a:spcPct val="0"/>
              </a:spcBef>
              <a:buFont typeface="Arial" panose="020B0604020202020204" pitchFamily="34" charset="0"/>
              <a:buChar char="•"/>
            </a:pPr>
            <a:r>
              <a:rPr lang="en-US" sz="1100" dirty="0">
                <a:cs typeface="Arial" panose="020B0604020202020204" pitchFamily="34" charset="0"/>
              </a:rPr>
              <a:t>Enabling highly available multi-Region architectures on AWS.</a:t>
            </a:r>
          </a:p>
          <a:p>
            <a:pPr marL="171450" indent="-171450" eaLnBrk="1" hangingPunct="1">
              <a:spcBef>
                <a:spcPct val="0"/>
              </a:spcBef>
              <a:buFont typeface="Arial" panose="020B0604020202020204" pitchFamily="34" charset="0"/>
              <a:buChar char="•"/>
            </a:pPr>
            <a:r>
              <a:rPr lang="en-US" sz="1100" dirty="0">
                <a:cs typeface="Arial" panose="020B0604020202020204" pitchFamily="34" charset="0"/>
              </a:rPr>
              <a:t>Creating health checks to </a:t>
            </a:r>
            <a:r>
              <a:rPr lang="en-US" sz="1100" dirty="0"/>
              <a:t>monitor the health and performance of your web applications, web servers, and other resources. Each health check that you create can monitor one of the following—the health of a specified resource, such as a web server;</a:t>
            </a:r>
            <a:r>
              <a:rPr lang="en-US" sz="1100" baseline="0" dirty="0"/>
              <a:t> </a:t>
            </a:r>
            <a:r>
              <a:rPr lang="en-US" sz="1100" dirty="0"/>
              <a:t>the status of other health checks;</a:t>
            </a:r>
            <a:r>
              <a:rPr lang="en-US" sz="1100" baseline="0" dirty="0"/>
              <a:t> and</a:t>
            </a:r>
            <a:r>
              <a:rPr lang="en-US" sz="1100" dirty="0"/>
              <a:t> the status of an Amazon CloudWatch alarm.</a:t>
            </a:r>
          </a:p>
        </p:txBody>
      </p:sp>
    </p:spTree>
    <p:extLst>
      <p:ext uri="{BB962C8B-B14F-4D97-AF65-F5344CB8AC3E}">
        <p14:creationId xmlns:p14="http://schemas.microsoft.com/office/powerpoint/2010/main" val="308574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Here, you see how DNS</a:t>
            </a:r>
            <a:r>
              <a:rPr lang="en-US" sz="1100" baseline="0" dirty="0"/>
              <a:t> failover works in a typical architecture for a multi-tiered web application. Route 53 passes traffic to a load balancer, which then distributes traffic to a fleet of EC2 instances.</a:t>
            </a:r>
            <a:endParaRPr lang="en-US" sz="1100" dirty="0"/>
          </a:p>
          <a:p>
            <a:endParaRPr lang="en-US" sz="1100" dirty="0"/>
          </a:p>
          <a:p>
            <a:r>
              <a:rPr lang="en-US" sz="1100" dirty="0"/>
              <a:t>You can do</a:t>
            </a:r>
            <a:r>
              <a:rPr lang="en-US" sz="1100" baseline="0" dirty="0"/>
              <a:t> the following tasks with Route 53 to ensure high availability:</a:t>
            </a:r>
            <a:endParaRPr lang="en-US" sz="1100" dirty="0"/>
          </a:p>
          <a:p>
            <a:pPr marL="228600" indent="-228600">
              <a:buFont typeface="+mj-lt"/>
              <a:buAutoNum type="arabicPeriod"/>
            </a:pPr>
            <a:r>
              <a:rPr lang="en-US" sz="1100" baseline="0" dirty="0"/>
              <a:t>Create two DNS records for the Canonical Name Record (CNAME) </a:t>
            </a:r>
            <a:r>
              <a:rPr lang="en-US" sz="1100" i="1" baseline="0" dirty="0"/>
              <a:t>www</a:t>
            </a:r>
            <a:r>
              <a:rPr lang="en-US" sz="1100" baseline="0" dirty="0"/>
              <a:t> with a routing policy of </a:t>
            </a:r>
            <a:r>
              <a:rPr lang="en-US" sz="1100" b="0" i="1" baseline="0" dirty="0"/>
              <a:t>Failover Routing</a:t>
            </a:r>
            <a:r>
              <a:rPr lang="en-US" sz="1100" baseline="0" dirty="0"/>
              <a:t>. The first record is the primary route policy, which points to the load balancer for your web application. The second record is the secondary route policy, which points to your static Amazon S3 website.</a:t>
            </a:r>
          </a:p>
          <a:p>
            <a:pPr marL="228600" indent="-228600">
              <a:buFont typeface="+mj-lt"/>
              <a:buAutoNum type="arabicPeriod"/>
            </a:pPr>
            <a:r>
              <a:rPr lang="en-US" sz="1100" baseline="0" dirty="0"/>
              <a:t>Use Route 53 health checks to make sure that the primary is running. If it is, all traffic defaults to your web application stack. </a:t>
            </a:r>
            <a:r>
              <a:rPr lang="en-US" sz="1100" kern="1200" dirty="0">
                <a:solidFill>
                  <a:schemeClr val="tx1"/>
                </a:solidFill>
                <a:effectLst/>
                <a:cs typeface="Arial" panose="020B0604020202020204" pitchFamily="34" charset="0"/>
              </a:rPr>
              <a:t>Failover to the static backup site would be triggered if either the web server goes down (or stops responding),</a:t>
            </a:r>
            <a:r>
              <a:rPr lang="en-US" sz="1100" kern="1200" baseline="0" dirty="0">
                <a:solidFill>
                  <a:schemeClr val="tx1"/>
                </a:solidFill>
                <a:effectLst/>
                <a:cs typeface="Arial" panose="020B0604020202020204" pitchFamily="34" charset="0"/>
              </a:rPr>
              <a:t> </a:t>
            </a:r>
            <a:r>
              <a:rPr lang="en-US" sz="1100" kern="1200" dirty="0">
                <a:solidFill>
                  <a:schemeClr val="tx1"/>
                </a:solidFill>
                <a:effectLst/>
                <a:cs typeface="Arial" panose="020B0604020202020204" pitchFamily="34" charset="0"/>
              </a:rPr>
              <a:t>or the database instance goes down.</a:t>
            </a:r>
            <a:endParaRPr lang="en-US" sz="1100" dirty="0"/>
          </a:p>
        </p:txBody>
      </p:sp>
    </p:spTree>
    <p:extLst>
      <p:ext uri="{BB962C8B-B14F-4D97-AF65-F5344CB8AC3E}">
        <p14:creationId xmlns:p14="http://schemas.microsoft.com/office/powerpoint/2010/main" val="1143285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Amazon Route 53 is a highly available and scalable cloud DNS web service that translates domain names into numeric IP addresses.</a:t>
            </a:r>
          </a:p>
          <a:p>
            <a:pPr marL="171450" indent="-171450">
              <a:buFont typeface="Arial" panose="020B0604020202020204" pitchFamily="34" charset="0"/>
              <a:buChar char="•"/>
            </a:pPr>
            <a:r>
              <a:rPr lang="en-US" sz="1100" kern="1200" dirty="0">
                <a:solidFill>
                  <a:schemeClr val="tx1"/>
                </a:solidFill>
                <a:latin typeface="+mn-lt"/>
                <a:ea typeface="+mn-ea"/>
                <a:cs typeface="+mn-cs"/>
              </a:rPr>
              <a:t>Amazon Route 53 supports several types of routing policies.</a:t>
            </a:r>
          </a:p>
          <a:p>
            <a:pPr marL="171450" indent="-171450">
              <a:buFont typeface="Arial" panose="020B0604020202020204" pitchFamily="34" charset="0"/>
              <a:buChar char="•"/>
            </a:pPr>
            <a:r>
              <a:rPr lang="en-US" sz="1100" kern="1200" dirty="0">
                <a:solidFill>
                  <a:schemeClr val="tx1"/>
                </a:solidFill>
                <a:latin typeface="+mn-lt"/>
                <a:ea typeface="+mn-ea"/>
                <a:cs typeface="+mn-cs"/>
              </a:rPr>
              <a:t>Multi-Region deployment improves your application’s performance for a global audience.</a:t>
            </a:r>
          </a:p>
          <a:p>
            <a:pPr marL="171450" indent="-171450">
              <a:buFont typeface="Arial" panose="020B0604020202020204" pitchFamily="34" charset="0"/>
              <a:buChar char="•"/>
            </a:pPr>
            <a:r>
              <a:rPr lang="en-US" sz="1100" kern="1200" dirty="0">
                <a:solidFill>
                  <a:schemeClr val="tx1"/>
                </a:solidFill>
                <a:latin typeface="+mn-lt"/>
                <a:ea typeface="+mn-ea"/>
                <a:cs typeface="+mn-cs"/>
              </a:rPr>
              <a:t>You can use Amazon Route 53 failover to improve the availability of your applications.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719173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6: Amazon CloudFront</a:t>
            </a:r>
          </a:p>
          <a:p>
            <a:endParaRPr lang="en-US" sz="1100" dirty="0"/>
          </a:p>
          <a:p>
            <a:r>
              <a:rPr lang="en-US" sz="1100" dirty="0"/>
              <a:t>The purpose of networking is to share information between connected resources. So far in this module, you learned about VPC networking with Amazon VPC. You learned</a:t>
            </a:r>
            <a:r>
              <a:rPr lang="en-US" sz="1100" baseline="0" dirty="0"/>
              <a:t> about</a:t>
            </a:r>
            <a:r>
              <a:rPr lang="en-US" sz="1100" dirty="0"/>
              <a:t> the different options for connecting your VPC to the internet, to remote networks, to other VPCs, and to AWS services. </a:t>
            </a:r>
          </a:p>
          <a:p>
            <a:endParaRPr lang="en-US" sz="1100" dirty="0"/>
          </a:p>
          <a:p>
            <a:r>
              <a:rPr lang="en-US" sz="1100" dirty="0"/>
              <a:t>Content delivery occurs over networks, too—for example, when you stream a movie from your favorite streaming service. In this final section, you learn about Amazon CloudFront, which is a </a:t>
            </a:r>
            <a:r>
              <a:rPr lang="en-US" sz="1100" i="0" dirty="0"/>
              <a:t>content delivery network </a:t>
            </a:r>
            <a:r>
              <a:rPr lang="en-US" sz="1100" dirty="0"/>
              <a:t>(CDN) service.</a:t>
            </a:r>
          </a:p>
        </p:txBody>
      </p:sp>
    </p:spTree>
    <p:extLst>
      <p:ext uri="{BB962C8B-B14F-4D97-AF65-F5344CB8AC3E}">
        <p14:creationId xmlns:p14="http://schemas.microsoft.com/office/powerpoint/2010/main" val="2126958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image" Target="../media/image12.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7.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3.xml"/><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hyperlink" Target="http://www.example.com/"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hyperlink" Target="https://aws.amazon.com/cloudfront/?nc=sn&amp;loc=1" TargetMode="External"/><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hyperlink" Target="https://docs.aws.amazon.com/vpc/latest/userguide/what-is-amazon-vpc.html" TargetMode="External"/><Relationship Id="rId5" Type="http://schemas.openxmlformats.org/officeDocument/2006/relationships/hyperlink" Target="https://aws.amazon.com/blogs/architecture/one-to-many-evolving-vpc-design/" TargetMode="External"/><Relationship Id="rId4" Type="http://schemas.openxmlformats.org/officeDocument/2006/relationships/hyperlink" Target="https://aws.amazon.com/vpc/"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xml"/><Relationship Id="rId7" Type="http://schemas.openxmlformats.org/officeDocument/2006/relationships/image" Target="../media/image10.svg"/><Relationship Id="rId2" Type="http://schemas.openxmlformats.org/officeDocument/2006/relationships/slideLayout" Target="../slideLayouts/slideLayout18.xml"/><Relationship Id="rId1" Type="http://schemas.openxmlformats.org/officeDocument/2006/relationships/tags" Target="../tags/tag28.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0.svg"/><Relationship Id="rId4" Type="http://schemas.openxmlformats.org/officeDocument/2006/relationships/image" Target="../media/image13.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notesSlide" Target="../notesSlides/notesSlide7.xml"/><Relationship Id="rId7" Type="http://schemas.openxmlformats.org/officeDocument/2006/relationships/image" Target="../media/image15.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slideLayout" Target="../slideLayouts/slideLayout18.xml"/><Relationship Id="rId16" Type="http://schemas.openxmlformats.org/officeDocument/2006/relationships/image" Target="../media/image23.png"/><Relationship Id="rId1" Type="http://schemas.openxmlformats.org/officeDocument/2006/relationships/tags" Target="../tags/tag32.xml"/><Relationship Id="rId6" Type="http://schemas.openxmlformats.org/officeDocument/2006/relationships/image" Target="../media/image14.png"/><Relationship Id="rId11" Type="http://schemas.openxmlformats.org/officeDocument/2006/relationships/image" Target="../media/image10.svg"/><Relationship Id="rId5" Type="http://schemas.openxmlformats.org/officeDocument/2006/relationships/image" Target="../media/image18.svg"/><Relationship Id="rId15"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26.svg"/><Relationship Id="rId4" Type="http://schemas.openxmlformats.org/officeDocument/2006/relationships/image" Target="../media/image17.png"/><Relationship Id="rId9" Type="http://schemas.openxmlformats.org/officeDocument/2006/relationships/image" Target="../media/image8.sv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3D5B-2BBD-4C25-84B7-A618BA4902F0}"/>
              </a:ext>
            </a:extLst>
          </p:cNvPr>
          <p:cNvSpPr>
            <a:spLocks noGrp="1"/>
          </p:cNvSpPr>
          <p:nvPr>
            <p:ph type="title"/>
          </p:nvPr>
        </p:nvSpPr>
        <p:spPr/>
        <p:txBody>
          <a:bodyPr/>
          <a:lstStyle/>
          <a:p>
            <a:r>
              <a:rPr lang="en-US" sz="4000" dirty="0"/>
              <a:t>Section 5: Amazon Route 53</a:t>
            </a:r>
          </a:p>
        </p:txBody>
      </p:sp>
      <p:sp>
        <p:nvSpPr>
          <p:cNvPr id="3" name="Text Placeholder 2">
            <a:extLst>
              <a:ext uri="{FF2B5EF4-FFF2-40B4-BE49-F238E27FC236}">
                <a16:creationId xmlns:a16="http://schemas.microsoft.com/office/drawing/2014/main" id="{F7825EAA-C9C3-4E2F-8F53-E0D182F1B38F}"/>
              </a:ext>
            </a:extLst>
          </p:cNvPr>
          <p:cNvSpPr>
            <a:spLocks noGrp="1"/>
          </p:cNvSpPr>
          <p:nvPr>
            <p:ph type="body" sz="quarter" idx="10"/>
          </p:nvPr>
        </p:nvSpPr>
        <p:spPr/>
        <p:txBody>
          <a:bodyPr/>
          <a:lstStyle/>
          <a:p>
            <a:r>
              <a:rPr lang="en-US" dirty="0"/>
              <a:t>Module 5: Networking and Content Delivery</a:t>
            </a:r>
          </a:p>
        </p:txBody>
      </p:sp>
      <p:sp>
        <p:nvSpPr>
          <p:cNvPr id="4" name="Footer Placeholder 3">
            <a:extLst>
              <a:ext uri="{FF2B5EF4-FFF2-40B4-BE49-F238E27FC236}">
                <a16:creationId xmlns:a16="http://schemas.microsoft.com/office/drawing/2014/main" id="{B8727F27-6335-4942-AAE3-5CC3E9560ED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and network latency</a:t>
            </a:r>
          </a:p>
        </p:txBody>
      </p:sp>
      <p:grpSp>
        <p:nvGrpSpPr>
          <p:cNvPr id="2" name="Group 1">
            <a:extLst>
              <a:ext uri="{FF2B5EF4-FFF2-40B4-BE49-F238E27FC236}">
                <a16:creationId xmlns:a16="http://schemas.microsoft.com/office/drawing/2014/main" id="{BE7C7FCF-D9B2-4304-AB92-B4A52A422A35}"/>
              </a:ext>
              <a:ext uri="{C183D7F6-B498-43B3-948B-1728B52AA6E4}">
                <adec:decorative xmlns:adec="http://schemas.microsoft.com/office/drawing/2017/decorative" val="1"/>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7388" y="3031191"/>
              <a:ext cx="6283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729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5"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r>
              <a:rPr lang="en-US" dirty="0"/>
              <a:t>9</a:t>
            </a:r>
          </a:p>
        </p:txBody>
      </p:sp>
    </p:spTree>
    <p:custDataLst>
      <p:tags r:id="rId1"/>
    </p:custDataLst>
    <p:extLst>
      <p:ext uri="{BB962C8B-B14F-4D97-AF65-F5344CB8AC3E}">
        <p14:creationId xmlns:p14="http://schemas.microsoft.com/office/powerpoint/2010/main" val="2334048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network (CDN)</a:t>
            </a:r>
          </a:p>
        </p:txBody>
      </p:sp>
      <p:sp>
        <p:nvSpPr>
          <p:cNvPr id="6" name="Content Placeholder 5"/>
          <p:cNvSpPr>
            <a:spLocks noGrp="1"/>
          </p:cNvSpPr>
          <p:nvPr>
            <p:ph idx="1"/>
          </p:nvPr>
        </p:nvSpPr>
        <p:spPr/>
        <p:txBody>
          <a:bodyPr/>
          <a:lstStyle/>
          <a:p>
            <a:r>
              <a:rPr lang="en-US" dirty="0"/>
              <a:t>Is a globally distributed system of caching servers</a:t>
            </a:r>
          </a:p>
          <a:p>
            <a:r>
              <a:rPr lang="en-US" dirty="0"/>
              <a:t>Caches copies of commonly requested files (static content)</a:t>
            </a:r>
          </a:p>
          <a:p>
            <a:r>
              <a:rPr lang="en-US" dirty="0"/>
              <a:t>Delivers a local copy of the requested content from a nearby cache edge or Point of Presence </a:t>
            </a:r>
          </a:p>
          <a:p>
            <a:r>
              <a:rPr lang="en-US" dirty="0"/>
              <a:t>Accelerates delivery of dynamic content</a:t>
            </a:r>
          </a:p>
          <a:p>
            <a:r>
              <a:rPr lang="en-US" dirty="0"/>
              <a:t>Improves application performance and scaling</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r>
              <a:rPr lang="en-US" dirty="0"/>
              <a:t>10</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CloudFront</a:t>
            </a:r>
          </a:p>
        </p:txBody>
      </p:sp>
      <p:pic>
        <p:nvPicPr>
          <p:cNvPr id="9" name="Graphic 33">
            <a:extLst>
              <a:ext uri="{FF2B5EF4-FFF2-40B4-BE49-F238E27FC236}">
                <a16:creationId xmlns:a16="http://schemas.microsoft.com/office/drawing/2014/main" id="{239FDEEB-7049-3C46-AD29-71A07202049A}"/>
              </a:ext>
              <a:ext uri="{C183D7F6-B498-43B3-948B-1728B52AA6E4}">
                <adec:decorative xmlns:adec="http://schemas.microsoft.com/office/drawing/2017/decorative" val="1"/>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37929" y="1524228"/>
            <a:ext cx="1371600" cy="1371600"/>
          </a:xfrm>
          <a:prstGeom prst="rect">
            <a:avLst/>
          </a:prstGeom>
        </p:spPr>
      </p:pic>
      <p:sp>
        <p:nvSpPr>
          <p:cNvPr id="10" name="TextBox 9"/>
          <p:cNvSpPr txBox="1"/>
          <p:nvPr/>
        </p:nvSpPr>
        <p:spPr>
          <a:xfrm>
            <a:off x="866337" y="2895828"/>
            <a:ext cx="131478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sp>
        <p:nvSpPr>
          <p:cNvPr id="8" name="Content Placeholder 7"/>
          <p:cNvSpPr>
            <a:spLocks noGrp="1"/>
          </p:cNvSpPr>
          <p:nvPr>
            <p:ph idx="13"/>
          </p:nvPr>
        </p:nvSpPr>
        <p:spPr>
          <a:xfrm>
            <a:off x="4724400" y="1524228"/>
            <a:ext cx="7026600" cy="4648788"/>
          </a:xfrm>
        </p:spPr>
        <p:txBody>
          <a:bodyPr/>
          <a:lstStyle/>
          <a:p>
            <a:r>
              <a:rPr lang="en-US" dirty="0"/>
              <a:t>Fast, global, and secure CDN service</a:t>
            </a:r>
          </a:p>
          <a:p>
            <a:r>
              <a:rPr lang="en-US" dirty="0"/>
              <a:t>Global network of edge locations and Regional edge caches</a:t>
            </a:r>
          </a:p>
          <a:p>
            <a:r>
              <a:rPr lang="en-US" dirty="0"/>
              <a:t>Self-service model </a:t>
            </a:r>
          </a:p>
          <a:p>
            <a:r>
              <a:rPr lang="en-US" dirty="0"/>
              <a:t>Pay-as-you-go pricing</a:t>
            </a:r>
          </a:p>
          <a:p>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Amazon CloudFront infrastructure</a:t>
            </a:r>
          </a:p>
        </p:txBody>
      </p:sp>
      <p:grpSp>
        <p:nvGrpSpPr>
          <p:cNvPr id="17" name="Group 16">
            <a:extLst>
              <a:ext uri="{C183D7F6-B498-43B3-948B-1728B52AA6E4}">
                <adec:decorative xmlns:adec="http://schemas.microsoft.com/office/drawing/2017/decorative"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Edge locations</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Multiple edge locations</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Regional edge caches</a:t>
                </a:r>
              </a:p>
            </p:txBody>
          </p:sp>
        </p:grpSp>
      </p:grpSp>
      <p:grpSp>
        <p:nvGrpSpPr>
          <p:cNvPr id="5" name="Group 4">
            <a:extLst>
              <a:ext uri="{C183D7F6-B498-43B3-948B-1728B52AA6E4}">
                <adec:decorative xmlns:adec="http://schemas.microsoft.com/office/drawing/2017/decorative"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22CF8C29-0C29-4FAF-AA75-346C860655F4}"/>
              </a:ext>
            </a:extLst>
          </p:cNvPr>
          <p:cNvSpPr txBox="1"/>
          <p:nvPr/>
        </p:nvSpPr>
        <p:spPr>
          <a:xfrm>
            <a:off x="277588" y="3765483"/>
            <a:ext cx="5127169" cy="2585323"/>
          </a:xfrm>
          <a:prstGeom prst="rect">
            <a:avLst/>
          </a:prstGeom>
          <a:noFill/>
        </p:spPr>
        <p:txBody>
          <a:bodyPr wrap="square" rtlCol="0">
            <a:spAutoFit/>
          </a:bodyPr>
          <a:lstStyle/>
          <a:p>
            <a:pPr marL="179388" indent="-179388">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Edge locations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Network of data centers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CloudFront uses to serve popular content quickly to customers.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Regional edge cache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location that caches content that is not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popular enough to stay at an edge location.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It is located between the origin server and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global edge location. </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191003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43FF-1590-4130-B608-337D978A870B}"/>
              </a:ext>
            </a:extLst>
          </p:cNvPr>
          <p:cNvSpPr>
            <a:spLocks noGrp="1"/>
          </p:cNvSpPr>
          <p:nvPr>
            <p:ph type="title"/>
          </p:nvPr>
        </p:nvSpPr>
        <p:spPr/>
        <p:txBody>
          <a:bodyPr/>
          <a:lstStyle/>
          <a:p>
            <a:r>
              <a:rPr lang="en-US" dirty="0"/>
              <a:t>Amazon CloudFront benefits</a:t>
            </a:r>
          </a:p>
        </p:txBody>
      </p:sp>
      <p:sp>
        <p:nvSpPr>
          <p:cNvPr id="3" name="Content Placeholder 2">
            <a:extLst>
              <a:ext uri="{FF2B5EF4-FFF2-40B4-BE49-F238E27FC236}">
                <a16:creationId xmlns:a16="http://schemas.microsoft.com/office/drawing/2014/main" id="{CF42EC6C-93EF-4C55-A3A6-9E2D4A9B479E}"/>
              </a:ext>
            </a:extLst>
          </p:cNvPr>
          <p:cNvSpPr>
            <a:spLocks noGrp="1"/>
          </p:cNvSpPr>
          <p:nvPr>
            <p:ph idx="1"/>
          </p:nvPr>
        </p:nvSpPr>
        <p:spPr/>
        <p:txBody>
          <a:bodyPr/>
          <a:lstStyle/>
          <a:p>
            <a:pPr marL="460375" indent="-460375"/>
            <a:r>
              <a:rPr lang="en-US" dirty="0"/>
              <a:t>Fast and global</a:t>
            </a:r>
          </a:p>
          <a:p>
            <a:pPr marL="460375" indent="-460375"/>
            <a:r>
              <a:rPr lang="en-US" dirty="0"/>
              <a:t>Security at the edge</a:t>
            </a:r>
          </a:p>
          <a:p>
            <a:pPr marL="460375" indent="-460375"/>
            <a:r>
              <a:rPr lang="en-US" dirty="0"/>
              <a:t>Highly programmable</a:t>
            </a:r>
          </a:p>
          <a:p>
            <a:pPr marL="460375" indent="-460375"/>
            <a:r>
              <a:rPr lang="en-US" dirty="0"/>
              <a:t>Deeply integrated with AWS</a:t>
            </a:r>
          </a:p>
          <a:p>
            <a:pPr marL="460375" indent="-460375"/>
            <a:r>
              <a:rPr lang="en-US" dirty="0"/>
              <a:t>Cost-effective</a:t>
            </a:r>
          </a:p>
        </p:txBody>
      </p:sp>
      <p:sp>
        <p:nvSpPr>
          <p:cNvPr id="5" name="Footer Placeholder 4">
            <a:extLst>
              <a:ext uri="{FF2B5EF4-FFF2-40B4-BE49-F238E27FC236}">
                <a16:creationId xmlns:a16="http://schemas.microsoft.com/office/drawing/2014/main" id="{27A47A34-20E4-43DE-909A-6050AA0813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214A1F62-4782-4352-A066-BBDC9C1F6F0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28CA-3BE3-42A3-ABD9-B611961D76D6}"/>
              </a:ext>
            </a:extLst>
          </p:cNvPr>
          <p:cNvSpPr>
            <a:spLocks noGrp="1"/>
          </p:cNvSpPr>
          <p:nvPr>
            <p:ph type="title"/>
          </p:nvPr>
        </p:nvSpPr>
        <p:spPr/>
        <p:txBody>
          <a:bodyPr/>
          <a:lstStyle/>
          <a:p>
            <a:r>
              <a:rPr lang="en-US" dirty="0"/>
              <a:t>Amazon CloudFront pricing</a:t>
            </a:r>
          </a:p>
        </p:txBody>
      </p:sp>
      <p:sp>
        <p:nvSpPr>
          <p:cNvPr id="3" name="Content Placeholder 2">
            <a:extLst>
              <a:ext uri="{FF2B5EF4-FFF2-40B4-BE49-F238E27FC236}">
                <a16:creationId xmlns:a16="http://schemas.microsoft.com/office/drawing/2014/main" id="{A0562596-B17D-4844-AAE8-32B348AF4A4A}"/>
              </a:ext>
            </a:extLst>
          </p:cNvPr>
          <p:cNvSpPr>
            <a:spLocks noGrp="1"/>
          </p:cNvSpPr>
          <p:nvPr>
            <p:ph idx="1"/>
          </p:nvPr>
        </p:nvSpPr>
        <p:spPr/>
        <p:txBody>
          <a:bodyPr/>
          <a:lstStyle/>
          <a:p>
            <a:pPr marL="0" indent="0">
              <a:buNone/>
            </a:pPr>
            <a:r>
              <a:rPr lang="en-US" sz="2400" b="1" dirty="0">
                <a:solidFill>
                  <a:schemeClr val="accent5"/>
                </a:solidFill>
              </a:rPr>
              <a:t>Data transfer out</a:t>
            </a:r>
          </a:p>
          <a:p>
            <a:r>
              <a:rPr lang="en-US" sz="2400" dirty="0"/>
              <a:t>Charged for the volume of data transferred out from Amazon CloudFront edge location to the internet or to your origin.</a:t>
            </a:r>
          </a:p>
          <a:p>
            <a:pPr marL="0" indent="0">
              <a:buNone/>
            </a:pPr>
            <a:r>
              <a:rPr lang="en-US" sz="2400" b="1" dirty="0">
                <a:solidFill>
                  <a:schemeClr val="accent5"/>
                </a:solidFill>
              </a:rPr>
              <a:t>HTTP(S) requests</a:t>
            </a:r>
          </a:p>
          <a:p>
            <a:r>
              <a:rPr lang="en-US" sz="2400" dirty="0"/>
              <a:t>Charged for number of HTTP(S) requests.</a:t>
            </a:r>
          </a:p>
          <a:p>
            <a:pPr marL="0" indent="0">
              <a:buNone/>
            </a:pPr>
            <a:r>
              <a:rPr lang="en-US" sz="2400" b="1" dirty="0">
                <a:solidFill>
                  <a:schemeClr val="accent5"/>
                </a:solidFill>
              </a:rPr>
              <a:t>Invalidation requests</a:t>
            </a:r>
          </a:p>
          <a:p>
            <a:r>
              <a:rPr lang="en-US" sz="2400" dirty="0"/>
              <a:t>No additional charge for the first 1,000 paths that are requested for invalidation each month. Thereafter, $0.005 per path that is requested for invalidation.</a:t>
            </a:r>
          </a:p>
          <a:p>
            <a:pPr marL="0" indent="0">
              <a:buNone/>
            </a:pPr>
            <a:r>
              <a:rPr lang="en-US" sz="2400" b="1" dirty="0">
                <a:solidFill>
                  <a:schemeClr val="accent5"/>
                </a:solidFill>
              </a:rPr>
              <a:t>Dedicated IP custom SSL</a:t>
            </a:r>
          </a:p>
          <a:p>
            <a:r>
              <a:rPr lang="en-US" sz="2400" dirty="0"/>
              <a:t>$600 per month for each custom SSL certificate that is associated with one or more CloudFront distributions that use the Dedicated IP version of custom SSL certificate support.</a:t>
            </a:r>
          </a:p>
          <a:p>
            <a:endParaRPr lang="en-US" sz="2400" dirty="0"/>
          </a:p>
          <a:p>
            <a:pPr marL="0" indent="0">
              <a:buNone/>
            </a:pPr>
            <a:endParaRPr lang="en-US" sz="2400" dirty="0"/>
          </a:p>
        </p:txBody>
      </p:sp>
      <p:sp>
        <p:nvSpPr>
          <p:cNvPr id="5" name="Footer Placeholder 4">
            <a:extLst>
              <a:ext uri="{FF2B5EF4-FFF2-40B4-BE49-F238E27FC236}">
                <a16:creationId xmlns:a16="http://schemas.microsoft.com/office/drawing/2014/main" id="{AC146986-0319-45EE-9A6C-B4E69F873E9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58AC143B-6289-4F33-BEF9-625CDAC4581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 CDN is a globally distributed system of caching servers that accelerates delivery of content.</a:t>
            </a:r>
          </a:p>
          <a:p>
            <a:r>
              <a:rPr lang="en-US" dirty="0"/>
              <a:t>Amazon CloudFront is a fast CDN service that securely delivers data, videos, applications, and APIs over a global infrastructure with low latency and high transfer speeds.</a:t>
            </a:r>
            <a:endParaRPr lang="en-US" dirty="0">
              <a:latin typeface="+mn-lt"/>
            </a:endParaRPr>
          </a:p>
          <a:p>
            <a:r>
              <a:rPr lang="en-US" dirty="0">
                <a:latin typeface="+mn-lt"/>
              </a:rPr>
              <a:t>Amazon CloudFront offers many benefits.</a:t>
            </a:r>
          </a:p>
          <a:p>
            <a:pPr lvl="1"/>
            <a:endParaRPr lang="en-US" dirty="0">
              <a:latin typeface="+mn-lt"/>
            </a:endParaRP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16</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7840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spcBef>
                <a:spcPts val="900"/>
              </a:spcBef>
              <a:buNone/>
            </a:pPr>
            <a:r>
              <a:rPr lang="en-US" dirty="0"/>
              <a:t>In summary, in this module you learned how to:</a:t>
            </a:r>
            <a:endParaRPr lang="en-US" dirty="0">
              <a:latin typeface="+mn-lt"/>
            </a:endParaRPr>
          </a:p>
          <a:p>
            <a:pPr>
              <a:spcBef>
                <a:spcPts val="900"/>
              </a:spcBef>
            </a:pPr>
            <a:r>
              <a:rPr lang="en-US" sz="2400" dirty="0">
                <a:latin typeface="+mj-lt"/>
              </a:rPr>
              <a:t>Recognize the basics of networking</a:t>
            </a:r>
          </a:p>
          <a:p>
            <a:pPr>
              <a:spcBef>
                <a:spcPts val="900"/>
              </a:spcBef>
            </a:pPr>
            <a:r>
              <a:rPr lang="en-US" sz="2400" dirty="0">
                <a:latin typeface="+mj-lt"/>
              </a:rPr>
              <a:t>Describe virtual networking in the cloud with Amazon VPC</a:t>
            </a:r>
          </a:p>
          <a:p>
            <a:pPr>
              <a:spcBef>
                <a:spcPts val="900"/>
              </a:spcBef>
            </a:pPr>
            <a:r>
              <a:rPr lang="en-US" sz="2400" dirty="0">
                <a:latin typeface="+mj-lt"/>
              </a:rPr>
              <a:t>Label a network diagram</a:t>
            </a:r>
          </a:p>
          <a:p>
            <a:pPr>
              <a:spcBef>
                <a:spcPts val="900"/>
              </a:spcBef>
            </a:pPr>
            <a:r>
              <a:rPr lang="en-US" sz="2400" dirty="0">
                <a:latin typeface="+mj-lt"/>
              </a:rPr>
              <a:t>Design a basic VPC architecture</a:t>
            </a:r>
          </a:p>
          <a:p>
            <a:pPr>
              <a:spcBef>
                <a:spcPts val="900"/>
              </a:spcBef>
            </a:pPr>
            <a:r>
              <a:rPr lang="en-US" sz="2400" dirty="0">
                <a:latin typeface="+mj-lt"/>
              </a:rPr>
              <a:t>Indicate the steps to build a VPC</a:t>
            </a:r>
          </a:p>
          <a:p>
            <a:pPr>
              <a:spcBef>
                <a:spcPts val="900"/>
              </a:spcBef>
            </a:pPr>
            <a:r>
              <a:rPr lang="en-US" sz="2400" dirty="0">
                <a:latin typeface="+mj-lt"/>
              </a:rPr>
              <a:t>Identify security groups</a:t>
            </a:r>
          </a:p>
          <a:p>
            <a:pPr>
              <a:spcBef>
                <a:spcPts val="900"/>
              </a:spcBef>
            </a:pPr>
            <a:r>
              <a:rPr lang="en-US" sz="2400" dirty="0">
                <a:latin typeface="+mj-lt"/>
              </a:rPr>
              <a:t>Create your own VPC and added additional components to it to produce a customized network</a:t>
            </a:r>
          </a:p>
          <a:p>
            <a:pPr>
              <a:spcBef>
                <a:spcPts val="900"/>
              </a:spcBef>
            </a:pPr>
            <a:r>
              <a:rPr lang="en-US" sz="2400" dirty="0">
                <a:latin typeface="+mj-lt"/>
              </a:rPr>
              <a:t>Identify the fundamentals of Amazon Route 53</a:t>
            </a:r>
          </a:p>
          <a:p>
            <a:pPr>
              <a:spcBef>
                <a:spcPts val="900"/>
              </a:spcBef>
            </a:pPr>
            <a:r>
              <a:rPr lang="en-US" sz="2400" dirty="0">
                <a:latin typeface="+mj-lt"/>
              </a:rPr>
              <a:t>Recognize the benefits of Amazon CloudFront</a:t>
            </a:r>
            <a:endParaRPr lang="en-US" dirty="0">
              <a:latin typeface="+mj-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548595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95722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Which AWS networking service enables a company to create a virtual network within AWS?</a:t>
            </a:r>
          </a:p>
          <a:p>
            <a:endParaRPr lang="en-US" sz="2400" dirty="0"/>
          </a:p>
          <a:p>
            <a:pPr marL="0" lvl="0" indent="0">
              <a:buNone/>
            </a:pPr>
            <a:endParaRPr lang="en-US" sz="2400" dirty="0"/>
          </a:p>
          <a:p>
            <a:pPr marL="457200" lvl="0" indent="-457200">
              <a:buFont typeface="+mj-lt"/>
              <a:buAutoNum type="alphaUcPeriod"/>
            </a:pPr>
            <a:r>
              <a:rPr lang="en-US" sz="2400" dirty="0"/>
              <a:t>AWS Config</a:t>
            </a:r>
          </a:p>
          <a:p>
            <a:pPr marL="457200" lvl="0" indent="-457200">
              <a:buFont typeface="+mj-lt"/>
              <a:buAutoNum type="alphaUcPeriod"/>
            </a:pPr>
            <a:r>
              <a:rPr lang="en-US" sz="2400" dirty="0"/>
              <a:t>Amazon Route 53</a:t>
            </a:r>
          </a:p>
          <a:p>
            <a:pPr marL="457200" lvl="0" indent="-457200">
              <a:buFont typeface="+mj-lt"/>
              <a:buAutoNum type="alphaUcPeriod"/>
            </a:pPr>
            <a:r>
              <a:rPr lang="en-US" sz="2400" dirty="0"/>
              <a:t>AWS Direct Connect</a:t>
            </a:r>
          </a:p>
          <a:p>
            <a:pPr marL="457200" lvl="0" indent="-457200">
              <a:buFont typeface="+mj-lt"/>
              <a:buAutoNum type="alphaUcPeriod"/>
            </a:pPr>
            <a:r>
              <a:rPr lang="en-US" sz="2400" dirty="0"/>
              <a:t>Amazon VPC</a:t>
            </a:r>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21339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lgn="l" eaLnBrk="1" hangingPunct="1"/>
            <a:r>
              <a:rPr lang="en-US" dirty="0"/>
              <a:t>Amazon Route 53</a:t>
            </a:r>
          </a:p>
        </p:txBody>
      </p:sp>
      <p:pic>
        <p:nvPicPr>
          <p:cNvPr id="10" name="Graphic 9">
            <a:extLst>
              <a:ext uri="{FF2B5EF4-FFF2-40B4-BE49-F238E27FC236}">
                <a16:creationId xmlns:a16="http://schemas.microsoft.com/office/drawing/2014/main" id="{47DD59BC-65BB-490C-9333-D93EB5E0F61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a:r>
              <a:rPr lang="en-US" dirty="0">
                <a:latin typeface="+mj-lt"/>
              </a:rPr>
              <a:t>Amazon</a:t>
            </a:r>
            <a:br>
              <a:rPr lang="en-US" dirty="0">
                <a:latin typeface="+mj-lt"/>
              </a:rPr>
            </a:br>
            <a:r>
              <a:rPr lang="en-US" dirty="0">
                <a:latin typeface="+mj-lt"/>
              </a:rPr>
              <a:t>Route 53</a:t>
            </a:r>
          </a:p>
        </p:txBody>
      </p:sp>
      <p:sp>
        <p:nvSpPr>
          <p:cNvPr id="3" name="Content Placeholder 2">
            <a:extLst>
              <a:ext uri="{FF2B5EF4-FFF2-40B4-BE49-F238E27FC236}">
                <a16:creationId xmlns:a16="http://schemas.microsoft.com/office/drawing/2014/main" id="{187252A2-CBA9-4397-AEDF-57A421F50220}"/>
              </a:ext>
            </a:extLst>
          </p:cNvPr>
          <p:cNvSpPr>
            <a:spLocks noGrp="1"/>
          </p:cNvSpPr>
          <p:nvPr>
            <p:ph idx="1"/>
          </p:nvPr>
        </p:nvSpPr>
        <p:spPr>
          <a:xfrm>
            <a:off x="1790700" y="1528175"/>
            <a:ext cx="9982200" cy="4648788"/>
          </a:xfrm>
        </p:spPr>
        <p:txBody>
          <a:bodyPr/>
          <a:lstStyle/>
          <a:p>
            <a:r>
              <a:rPr lang="en-US" sz="2400" dirty="0"/>
              <a:t>Is a highly available and scalable Domain Name System (DNS) web service</a:t>
            </a:r>
          </a:p>
          <a:p>
            <a:r>
              <a:rPr lang="en-US" sz="2400" dirty="0"/>
              <a:t>Is used to route end users to internet applications by translating names (like </a:t>
            </a:r>
            <a:r>
              <a:rPr lang="en-US" sz="2400" i="1" dirty="0">
                <a:hlinkClick r:id="rId6"/>
              </a:rPr>
              <a:t>www.example.com</a:t>
            </a:r>
            <a:r>
              <a:rPr lang="en-US" sz="2400" dirty="0"/>
              <a:t>) into numeric IP addresses (like </a:t>
            </a:r>
            <a:r>
              <a:rPr lang="en-US" sz="2400" i="1" dirty="0"/>
              <a:t>192.0.2.1</a:t>
            </a:r>
            <a:r>
              <a:rPr lang="en-US" sz="2400" dirty="0"/>
              <a:t>) that computers use to connect to each other</a:t>
            </a:r>
          </a:p>
          <a:p>
            <a:r>
              <a:rPr lang="en-US" sz="2400" dirty="0"/>
              <a:t>Is fully compliant with IPv4 and IPv6</a:t>
            </a:r>
          </a:p>
          <a:p>
            <a:r>
              <a:rPr lang="en-US" sz="2400" dirty="0"/>
              <a:t>Connects user requests to infrastructure running in AWS and also outside of AWS</a:t>
            </a:r>
          </a:p>
          <a:p>
            <a:r>
              <a:rPr lang="en-US" sz="2400" dirty="0"/>
              <a:t>Is used to check the health of your resources</a:t>
            </a:r>
          </a:p>
          <a:p>
            <a:r>
              <a:rPr lang="en-US" sz="2400" dirty="0"/>
              <a:t>Features traffic flow</a:t>
            </a:r>
          </a:p>
          <a:p>
            <a:r>
              <a:rPr lang="en-US" sz="2400" dirty="0"/>
              <a:t>Enables you to register domain names</a:t>
            </a:r>
          </a:p>
        </p:txBody>
      </p:sp>
      <p:sp>
        <p:nvSpPr>
          <p:cNvPr id="4" name="Footer Placeholder 3">
            <a:extLst>
              <a:ext uri="{FF2B5EF4-FFF2-40B4-BE49-F238E27FC236}">
                <a16:creationId xmlns:a16="http://schemas.microsoft.com/office/drawing/2014/main" id="{360292F3-6AC0-48A1-9B59-766620033D5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57A4E518-B644-42A9-932E-706044F1331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Amazon VPC overview page</a:t>
            </a:r>
          </a:p>
          <a:p>
            <a:r>
              <a:rPr lang="en-US" dirty="0">
                <a:latin typeface="+mn-lt"/>
                <a:hlinkClick r:id="rId4"/>
              </a:rPr>
              <a:t>Amazon Virtual Private Cloud Connectivity Options </a:t>
            </a:r>
            <a:r>
              <a:rPr lang="en-US" dirty="0">
                <a:latin typeface="+mn-lt"/>
              </a:rPr>
              <a:t>whitepaper</a:t>
            </a:r>
          </a:p>
          <a:p>
            <a:r>
              <a:rPr lang="en-US" dirty="0">
                <a:latin typeface="+mn-lt"/>
                <a:hlinkClick r:id="rId5"/>
              </a:rPr>
              <a:t>One to Many: Evolving VPC Design</a:t>
            </a:r>
            <a:r>
              <a:rPr lang="en-US" dirty="0">
                <a:latin typeface="+mn-lt"/>
              </a:rPr>
              <a:t> AWS Architecture blog post</a:t>
            </a:r>
          </a:p>
          <a:p>
            <a:r>
              <a:rPr lang="en-US" dirty="0">
                <a:latin typeface="+mn-lt"/>
                <a:hlinkClick r:id="rId6"/>
              </a:rPr>
              <a:t>Amazon VPC User Guide</a:t>
            </a:r>
            <a:endParaRPr lang="en-US" dirty="0">
              <a:latin typeface="+mn-lt"/>
            </a:endParaRPr>
          </a:p>
          <a:p>
            <a:r>
              <a:rPr lang="en-US" dirty="0">
                <a:latin typeface="+mn-lt"/>
                <a:hlinkClick r:id="rId7"/>
              </a:rPr>
              <a:t>Amazon CloudFront overview page</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381324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199489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Route 53 DNS resolution</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a:r>
                <a:rPr lang="en-US" sz="1600" dirty="0">
                  <a:latin typeface="+mj-lt"/>
                  <a:cs typeface="Helvetica Neue"/>
                </a:rPr>
                <a:t>User</a:t>
              </a:r>
            </a:p>
          </p:txBody>
        </p:sp>
        <p:sp>
          <p:nvSpPr>
            <p:cNvPr id="7" name="TextBox 6"/>
            <p:cNvSpPr txBox="1"/>
            <p:nvPr/>
          </p:nvSpPr>
          <p:spPr>
            <a:xfrm>
              <a:off x="5092837" y="3725051"/>
              <a:ext cx="1427472" cy="246221"/>
            </a:xfrm>
            <a:prstGeom prst="rect">
              <a:avLst/>
            </a:prstGeom>
            <a:noFill/>
          </p:spPr>
          <p:txBody>
            <a:bodyPr wrap="square" lIns="0" tIns="0" rIns="0" bIns="0" rtlCol="0">
              <a:spAutoFit/>
            </a:bodyPr>
            <a:lstStyle/>
            <a:p>
              <a:pPr algn="ctr"/>
              <a:r>
                <a:rPr lang="en-US" sz="1600" dirty="0">
                  <a:latin typeface="+mj-lt"/>
                  <a:cs typeface="Helvetica Neue"/>
                </a:rPr>
                <a:t>DNS resolver</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a:r>
                <a:rPr lang="en-US" sz="1600" dirty="0">
                  <a:latin typeface="+mj-lt"/>
                  <a:cs typeface="Helvetica Neue"/>
                </a:rPr>
                <a:t>Amazon Route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Right Arrow 20"/>
            <p:cNvSpPr/>
            <p:nvPr/>
          </p:nvSpPr>
          <p:spPr>
            <a:xfrm flipH="1">
              <a:off x="3021814"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Right Arrow 21"/>
            <p:cNvSpPr/>
            <p:nvPr/>
          </p:nvSpPr>
          <p:spPr>
            <a:xfrm flipH="1">
              <a:off x="6664148"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a:r>
                <a:rPr lang="en-US" sz="1600" i="1" dirty="0">
                  <a:cs typeface="Helvetica Neue"/>
                </a:rPr>
                <a:t>Requests www.example.com</a:t>
              </a:r>
              <a:endParaRPr lang="en-US" sz="1200" i="1" dirty="0">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a:r>
                <a:rPr lang="en-US" sz="1600" i="1" dirty="0">
                  <a:cs typeface="Helvetica Neue"/>
                </a:rPr>
                <a:t>Checks with Route 53 for IP address</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a:r>
                <a:rPr lang="en-US" sz="1600" i="1" dirty="0">
                  <a:solidFill>
                    <a:schemeClr val="accent5"/>
                  </a:solidFill>
                  <a:latin typeface="+mj-lt"/>
                  <a:cs typeface="Helvetica Neue"/>
                </a:rPr>
                <a:t>Returns IP address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a:r>
                <a:rPr lang="en-US" sz="1600" i="1" dirty="0">
                  <a:solidFill>
                    <a:schemeClr val="accent5"/>
                  </a:solidFill>
                  <a:latin typeface="+mj-lt"/>
                  <a:cs typeface="Helvetica Neue"/>
                </a:rPr>
                <a:t>Returns IP address 192.0.2.0</a:t>
              </a:r>
            </a:p>
          </p:txBody>
        </p:sp>
        <p:pic>
          <p:nvPicPr>
            <p:cNvPr id="18" name="Graphic 17">
              <a:extLst>
                <a:ext uri="{FF2B5EF4-FFF2-40B4-BE49-F238E27FC236}">
                  <a16:creationId xmlns:a16="http://schemas.microsoft.com/office/drawing/2014/main" id="{2791F061-EDF4-4E56-A194-413B2B362D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id="{430FAD23-0BAC-4092-965B-CEFBBEC5C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id="{3526E63C-346A-4CBC-B4C8-96D33CD67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0498" y="2684454"/>
              <a:ext cx="914400" cy="914400"/>
            </a:xfrm>
            <a:prstGeom prst="rect">
              <a:avLst/>
            </a:prstGeom>
          </p:spPr>
        </p:pic>
      </p:grpSp>
      <p:sp>
        <p:nvSpPr>
          <p:cNvPr id="9" name="Footer Placeholder 8">
            <a:extLst>
              <a:ext uri="{FF2B5EF4-FFF2-40B4-BE49-F238E27FC236}">
                <a16:creationId xmlns:a16="http://schemas.microsoft.com/office/drawing/2014/main" id="{68BB2695-998D-4E96-A4C5-7F36DD00F53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FF2B5EF4-FFF2-40B4-BE49-F238E27FC236}">
                <a16:creationId xmlns:a16="http://schemas.microsoft.com/office/drawing/2014/main" id="{7BAAED40-ACDD-42B7-8067-8AFA78B093B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1234764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Route 53 supported routing</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idx="1"/>
          </p:nvPr>
        </p:nvSpPr>
        <p:spPr/>
        <p:txBody>
          <a:bodyPr/>
          <a:lstStyle/>
          <a:p>
            <a:pPr>
              <a:buClr>
                <a:schemeClr val="tx1"/>
              </a:buClr>
            </a:pPr>
            <a:r>
              <a:rPr lang="en-US" sz="2400" b="1" dirty="0">
                <a:solidFill>
                  <a:schemeClr val="accent5"/>
                </a:solidFill>
              </a:rPr>
              <a:t>Simple routing</a:t>
            </a:r>
            <a:r>
              <a:rPr lang="en-US" sz="2400" b="1" dirty="0"/>
              <a:t> </a:t>
            </a:r>
            <a:r>
              <a:rPr lang="en-US" sz="2400" dirty="0"/>
              <a:t>– Use in single-server environments</a:t>
            </a:r>
          </a:p>
          <a:p>
            <a:pPr>
              <a:buClr>
                <a:schemeClr val="tx1"/>
              </a:buClr>
            </a:pPr>
            <a:r>
              <a:rPr lang="en-US" sz="2400" b="1" dirty="0">
                <a:solidFill>
                  <a:schemeClr val="accent5"/>
                </a:solidFill>
              </a:rPr>
              <a:t>Weighted round robin routing</a:t>
            </a:r>
            <a:r>
              <a:rPr lang="en-US" sz="2400" b="1" dirty="0"/>
              <a:t> </a:t>
            </a:r>
            <a:r>
              <a:rPr lang="en-US" sz="2400" dirty="0"/>
              <a:t>– Assign weights to resource record sets to specify the frequency</a:t>
            </a:r>
          </a:p>
          <a:p>
            <a:pPr>
              <a:buClr>
                <a:schemeClr val="tx1"/>
              </a:buClr>
            </a:pPr>
            <a:r>
              <a:rPr lang="en-US" sz="2400" b="1" dirty="0">
                <a:solidFill>
                  <a:schemeClr val="accent5"/>
                </a:solidFill>
              </a:rPr>
              <a:t>Latency routing</a:t>
            </a:r>
            <a:r>
              <a:rPr lang="en-US" sz="2400" b="1" dirty="0"/>
              <a:t> </a:t>
            </a:r>
            <a:r>
              <a:rPr lang="en-US" sz="2400" dirty="0"/>
              <a:t>– Help improve your global applications</a:t>
            </a:r>
          </a:p>
          <a:p>
            <a:pPr>
              <a:buClr>
                <a:schemeClr val="tx1"/>
              </a:buClr>
            </a:pPr>
            <a:r>
              <a:rPr lang="en-US" sz="2400" b="1" dirty="0">
                <a:solidFill>
                  <a:schemeClr val="accent5"/>
                </a:solidFill>
              </a:rPr>
              <a:t>Geolocation routing</a:t>
            </a:r>
            <a:r>
              <a:rPr lang="en-US" sz="2400" b="1" dirty="0"/>
              <a:t> </a:t>
            </a:r>
            <a:r>
              <a:rPr lang="en-US" sz="2400" dirty="0"/>
              <a:t>– Route traffic based on location of your users</a:t>
            </a:r>
          </a:p>
          <a:p>
            <a:pPr>
              <a:buClr>
                <a:schemeClr val="tx1"/>
              </a:buClr>
            </a:pPr>
            <a:r>
              <a:rPr lang="en-US" sz="2400" b="1" dirty="0">
                <a:solidFill>
                  <a:schemeClr val="accent5"/>
                </a:solidFill>
              </a:rPr>
              <a:t>Geoproximity routing</a:t>
            </a:r>
            <a:r>
              <a:rPr lang="en-US" sz="2400" b="1" dirty="0"/>
              <a:t> </a:t>
            </a:r>
            <a:r>
              <a:rPr lang="en-US" sz="2400" dirty="0"/>
              <a:t>– Route traffic based on location of your resources</a:t>
            </a:r>
          </a:p>
          <a:p>
            <a:pPr>
              <a:buClr>
                <a:schemeClr val="tx1"/>
              </a:buClr>
            </a:pPr>
            <a:r>
              <a:rPr lang="en-US" sz="2400" b="1" dirty="0">
                <a:solidFill>
                  <a:schemeClr val="accent5"/>
                </a:solidFill>
              </a:rPr>
              <a:t>Failover routing</a:t>
            </a:r>
            <a:r>
              <a:rPr lang="en-US" sz="2400" b="1" dirty="0"/>
              <a:t> </a:t>
            </a:r>
            <a:r>
              <a:rPr lang="en-US" sz="2400" dirty="0"/>
              <a:t>– Fail over to a backup site if your primary site becomes unreachable</a:t>
            </a:r>
          </a:p>
          <a:p>
            <a:pPr>
              <a:buClr>
                <a:schemeClr val="tx1"/>
              </a:buClr>
            </a:pPr>
            <a:r>
              <a:rPr lang="en-US" sz="2400" b="1" dirty="0">
                <a:solidFill>
                  <a:schemeClr val="accent5"/>
                </a:solidFill>
              </a:rPr>
              <a:t>Multivalue answer routing</a:t>
            </a:r>
            <a:r>
              <a:rPr lang="en-US" sz="2400" b="1" dirty="0"/>
              <a:t> </a:t>
            </a:r>
            <a:r>
              <a:rPr lang="en-US" sz="2400" dirty="0"/>
              <a:t>– Respond to DNS queries with up to eight healthy records selected at random</a:t>
            </a:r>
          </a:p>
          <a:p>
            <a:endParaRPr lang="en-US" sz="2400" dirty="0"/>
          </a:p>
        </p:txBody>
      </p:sp>
      <p:sp>
        <p:nvSpPr>
          <p:cNvPr id="8" name="Footer Placeholder 7">
            <a:extLst>
              <a:ext uri="{FF2B5EF4-FFF2-40B4-BE49-F238E27FC236}">
                <a16:creationId xmlns:a16="http://schemas.microsoft.com/office/drawing/2014/main" id="{244284F0-8E9E-41CB-A019-69FD1890FA6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Multi-region deployment</a:t>
            </a:r>
          </a:p>
        </p:txBody>
      </p:sp>
      <p:grpSp>
        <p:nvGrpSpPr>
          <p:cNvPr id="12" name="Group 11">
            <a:extLst>
              <a:ext uri="{FF2B5EF4-FFF2-40B4-BE49-F238E27FC236}">
                <a16:creationId xmlns:a16="http://schemas.microsoft.com/office/drawing/2014/main" id="{2CA83127-CBBE-4301-B470-F34BB4EB6644}"/>
              </a:ext>
              <a:ext uri="{C183D7F6-B498-43B3-948B-1728B52AA6E4}">
                <adec:decorative xmlns:adec="http://schemas.microsoft.com/office/drawing/2017/decorative" val="1"/>
              </a:ext>
            </a:extLst>
          </p:cNvPr>
          <p:cNvGrpSpPr/>
          <p:nvPr/>
        </p:nvGrpSpPr>
        <p:grpSpPr>
          <a:xfrm>
            <a:off x="194" y="905026"/>
            <a:ext cx="11674824" cy="4070204"/>
            <a:chOff x="194" y="905026"/>
            <a:chExt cx="11674824" cy="4070204"/>
          </a:xfrm>
        </p:grpSpPr>
        <p:pic>
          <p:nvPicPr>
            <p:cNvPr id="19" name="Picture 2" descr="AWS Global Infrastructur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7341" y="905026"/>
              <a:ext cx="7182713" cy="40702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744354" y="2643139"/>
              <a:ext cx="640080" cy="338554"/>
            </a:xfrm>
            <a:prstGeom prst="rect">
              <a:avLst/>
            </a:prstGeom>
            <a:noFill/>
          </p:spPr>
          <p:txBody>
            <a:bodyPr wrap="square" rtlCol="0">
              <a:spAutoFit/>
            </a:bodyPr>
            <a:lstStyle/>
            <a:p>
              <a:pPr algn="ctr"/>
              <a:r>
                <a:rPr lang="en-US" sz="1600" b="1" dirty="0"/>
                <a:t>User</a:t>
              </a:r>
            </a:p>
          </p:txBody>
        </p:sp>
        <p:cxnSp>
          <p:nvCxnSpPr>
            <p:cNvPr id="13" name="Straight Connector 12">
              <a:extLst>
                <a:ext uri="{C183D7F6-B498-43B3-948B-1728B52AA6E4}">
                  <adec:decorative xmlns:adec="http://schemas.microsoft.com/office/drawing/2017/decorative" val="1"/>
                </a:ext>
              </a:extLst>
            </p:cNvPr>
            <p:cNvCxnSpPr/>
            <p:nvPr/>
          </p:nvCxnSpPr>
          <p:spPr>
            <a:xfrm flipH="1" flipV="1">
              <a:off x="4675083" y="2389035"/>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a:extLst>
                <a:ext uri="{C183D7F6-B498-43B3-948B-1728B52AA6E4}">
                  <adec:decorative xmlns:adec="http://schemas.microsoft.com/office/drawing/2017/decorative" val="1"/>
                </a:ext>
              </a:extLst>
            </p:cNvPr>
            <p:cNvSpPr/>
            <p:nvPr/>
          </p:nvSpPr>
          <p:spPr>
            <a:xfrm>
              <a:off x="4506733" y="2262871"/>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Oval 17">
              <a:extLst>
                <a:ext uri="{C183D7F6-B498-43B3-948B-1728B52AA6E4}">
                  <adec:decorative xmlns:adec="http://schemas.microsoft.com/office/drawing/2017/decorative" val="1"/>
                </a:ext>
              </a:extLst>
            </p:cNvPr>
            <p:cNvSpPr/>
            <p:nvPr/>
          </p:nvSpPr>
          <p:spPr>
            <a:xfrm>
              <a:off x="9544183" y="393742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20" name="Straight Connector 19">
              <a:extLst>
                <a:ext uri="{C183D7F6-B498-43B3-948B-1728B52AA6E4}">
                  <adec:decorative xmlns:adec="http://schemas.microsoft.com/office/drawing/2017/decorative" val="1"/>
                </a:ext>
              </a:extLst>
            </p:cNvPr>
            <p:cNvCxnSpPr>
              <a:endCxn id="18" idx="2"/>
            </p:cNvCxnSpPr>
            <p:nvPr/>
          </p:nvCxnSpPr>
          <p:spPr>
            <a:xfrm>
              <a:off x="5188094" y="2550674"/>
              <a:ext cx="4356088" cy="1469877"/>
            </a:xfrm>
            <a:prstGeom prst="line">
              <a:avLst/>
            </a:prstGeom>
            <a:ln w="38100">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28698" y="4208906"/>
              <a:ext cx="4846320" cy="338554"/>
            </a:xfrm>
            <a:prstGeom prst="rect">
              <a:avLst/>
            </a:prstGeom>
          </p:spPr>
          <p:txBody>
            <a:bodyPr wrap="square">
              <a:spAutoFit/>
            </a:bodyPr>
            <a:lstStyle/>
            <a:p>
              <a:pPr algn="ctr" fontAlgn="base">
                <a:spcBef>
                  <a:spcPct val="0"/>
                </a:spcBef>
                <a:spcAft>
                  <a:spcPct val="0"/>
                </a:spcAft>
              </a:pPr>
              <a:r>
                <a:rPr lang="en-US" sz="1600" dirty="0">
                  <a:solidFill>
                    <a:prstClr val="black"/>
                  </a:solidFill>
                  <a:latin typeface="+mj-lt"/>
                  <a:ea typeface="Verdana" pitchFamily="34" charset="0"/>
                  <a:cs typeface="Arial"/>
                </a:rPr>
                <a:t>some-elb-name.</a:t>
              </a:r>
              <a:r>
                <a:rPr lang="en-US" sz="1600" dirty="0">
                  <a:solidFill>
                    <a:srgbClr val="FF0000"/>
                  </a:solidFill>
                  <a:latin typeface="+mj-lt"/>
                  <a:ea typeface="Verdana" pitchFamily="34" charset="0"/>
                  <a:cs typeface="Arial"/>
                </a:rPr>
                <a:t>ap-southeast-2</a:t>
              </a:r>
              <a:r>
                <a:rPr lang="en-US" sz="1600" dirty="0">
                  <a:solidFill>
                    <a:prstClr val="black"/>
                  </a:solidFill>
                  <a:latin typeface="+mj-lt"/>
                  <a:ea typeface="Verdana" pitchFamily="34" charset="0"/>
                  <a:cs typeface="Arial"/>
                </a:rPr>
                <a:t>.elb.amazonaws.com</a:t>
              </a:r>
            </a:p>
          </p:txBody>
        </p:sp>
        <p:sp>
          <p:nvSpPr>
            <p:cNvPr id="26" name="TextBox 39"/>
            <p:cNvSpPr txBox="1">
              <a:spLocks noChangeArrowheads="1"/>
            </p:cNvSpPr>
            <p:nvPr/>
          </p:nvSpPr>
          <p:spPr bwMode="auto">
            <a:xfrm>
              <a:off x="194" y="2655361"/>
              <a:ext cx="4389120" cy="338554"/>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600" dirty="0">
                  <a:solidFill>
                    <a:prstClr val="black"/>
                  </a:solidFill>
                  <a:latin typeface="+mj-lt"/>
                  <a:ea typeface="Verdana" pitchFamily="34" charset="0"/>
                  <a:cs typeface="Arial"/>
                </a:rPr>
                <a:t>some-elb-name.</a:t>
              </a:r>
              <a:r>
                <a:rPr lang="en-US" sz="1600" dirty="0">
                  <a:solidFill>
                    <a:srgbClr val="FF0000"/>
                  </a:solidFill>
                  <a:latin typeface="+mj-lt"/>
                  <a:ea typeface="Verdana" pitchFamily="34" charset="0"/>
                  <a:cs typeface="Arial"/>
                </a:rPr>
                <a:t>us-west-2</a:t>
              </a:r>
              <a:r>
                <a:rPr lang="en-US" sz="1600" dirty="0">
                  <a:solidFill>
                    <a:prstClr val="black"/>
                  </a:solidFill>
                  <a:latin typeface="+mj-lt"/>
                  <a:ea typeface="Verdana" pitchFamily="34" charset="0"/>
                  <a:cs typeface="Arial"/>
                </a:rPr>
                <a:t>.elb.amazonaws.com</a:t>
              </a:r>
            </a:p>
          </p:txBody>
        </p:sp>
        <p:pic>
          <p:nvPicPr>
            <p:cNvPr id="16" name="Graphic 15">
              <a:extLst>
                <a:ext uri="{FF2B5EF4-FFF2-40B4-BE49-F238E27FC236}">
                  <a16:creationId xmlns:a16="http://schemas.microsoft.com/office/drawing/2014/main" id="{06DB49D2-7DF5-4559-9CC0-BDF4A287CB1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1354" y="3765103"/>
              <a:ext cx="457200" cy="457200"/>
            </a:xfrm>
            <a:prstGeom prst="rect">
              <a:avLst/>
            </a:prstGeom>
          </p:spPr>
        </p:pic>
        <p:pic>
          <p:nvPicPr>
            <p:cNvPr id="17" name="Graphic 16">
              <a:extLst>
                <a:ext uri="{FF2B5EF4-FFF2-40B4-BE49-F238E27FC236}">
                  <a16:creationId xmlns:a16="http://schemas.microsoft.com/office/drawing/2014/main" id="{060A4461-94C0-449D-BD09-3020D397C44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642" y="2200529"/>
              <a:ext cx="457200" cy="457200"/>
            </a:xfrm>
            <a:prstGeom prst="rect">
              <a:avLst/>
            </a:prstGeom>
          </p:spPr>
        </p:pic>
        <p:pic>
          <p:nvPicPr>
            <p:cNvPr id="21" name="Graphic 20">
              <a:extLst>
                <a:ext uri="{FF2B5EF4-FFF2-40B4-BE49-F238E27FC236}">
                  <a16:creationId xmlns:a16="http://schemas.microsoft.com/office/drawing/2014/main" id="{2E9B4091-C62D-4633-9E85-91C0585FA67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84" y="1588993"/>
              <a:ext cx="640080" cy="640080"/>
            </a:xfrm>
            <a:prstGeom prst="rect">
              <a:avLst/>
            </a:prstGeom>
          </p:spPr>
        </p:pic>
        <p:pic>
          <p:nvPicPr>
            <p:cNvPr id="22" name="Graphic 21">
              <a:extLst>
                <a:ext uri="{FF2B5EF4-FFF2-40B4-BE49-F238E27FC236}">
                  <a16:creationId xmlns:a16="http://schemas.microsoft.com/office/drawing/2014/main" id="{C7105B89-956A-4430-B784-4C81D48EF8F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4725" y="2229073"/>
              <a:ext cx="457200" cy="457200"/>
            </a:xfrm>
            <a:prstGeom prst="rect">
              <a:avLst/>
            </a:prstGeom>
          </p:spPr>
        </p:pic>
        <p:sp>
          <p:nvSpPr>
            <p:cNvPr id="9" name="TextBox 8">
              <a:extLst>
                <a:ext uri="{FF2B5EF4-FFF2-40B4-BE49-F238E27FC236}">
                  <a16:creationId xmlns:a16="http://schemas.microsoft.com/office/drawing/2014/main" id="{A700EF9C-87A1-4819-B2B7-63736899182E}"/>
                </a:ext>
              </a:extLst>
            </p:cNvPr>
            <p:cNvSpPr txBox="1"/>
            <p:nvPr/>
          </p:nvSpPr>
          <p:spPr>
            <a:xfrm>
              <a:off x="175472" y="2221844"/>
              <a:ext cx="180690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grpSp>
      <p:graphicFrame>
        <p:nvGraphicFramePr>
          <p:cNvPr id="6" name="Table 5"/>
          <p:cNvGraphicFramePr>
            <a:graphicFrameLocks noGrp="1"/>
          </p:cNvGraphicFramePr>
          <p:nvPr>
            <p:extLst>
              <p:ext uri="{D42A27DB-BD31-4B8C-83A1-F6EECF244321}">
                <p14:modId xmlns:p14="http://schemas.microsoft.com/office/powerpoint/2010/main" val="796939431"/>
              </p:ext>
            </p:extLst>
          </p:nvPr>
        </p:nvGraphicFramePr>
        <p:xfrm>
          <a:off x="461592" y="4775200"/>
          <a:ext cx="11268817" cy="1385146"/>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val="20000"/>
                    </a:ext>
                  </a:extLst>
                </a:gridCol>
                <a:gridCol w="2827867">
                  <a:extLst>
                    <a:ext uri="{9D8B030D-6E8A-4147-A177-3AD203B41FA5}">
                      <a16:colId xmlns:a16="http://schemas.microsoft.com/office/drawing/2014/main" val="20001"/>
                    </a:ext>
                  </a:extLst>
                </a:gridCol>
                <a:gridCol w="5689603">
                  <a:extLst>
                    <a:ext uri="{9D8B030D-6E8A-4147-A177-3AD203B41FA5}">
                      <a16:colId xmlns:a16="http://schemas.microsoft.com/office/drawing/2014/main" val="20002"/>
                    </a:ext>
                  </a:extLst>
                </a:gridCol>
              </a:tblGrid>
              <a:tr h="365760">
                <a:tc>
                  <a:txBody>
                    <a:bodyPr/>
                    <a:lstStyle/>
                    <a:p>
                      <a:pPr algn="ctr"/>
                      <a:r>
                        <a:rPr lang="en-US" sz="1800" dirty="0">
                          <a:solidFill>
                            <a:schemeClr val="tx1"/>
                          </a:solidFill>
                        </a:rPr>
                        <a:t>Name</a:t>
                      </a:r>
                    </a:p>
                  </a:txBody>
                  <a:tcPr marT="60960" marB="60960" anchor="ctr">
                    <a:solidFill>
                      <a:schemeClr val="tx2"/>
                    </a:solidFill>
                  </a:tcPr>
                </a:tc>
                <a:tc>
                  <a:txBody>
                    <a:bodyPr/>
                    <a:lstStyle/>
                    <a:p>
                      <a:pPr algn="ctr"/>
                      <a:r>
                        <a:rPr lang="en-US" sz="1800" dirty="0">
                          <a:solidFill>
                            <a:schemeClr val="tx1"/>
                          </a:solidFill>
                        </a:rPr>
                        <a:t>Type</a:t>
                      </a:r>
                    </a:p>
                  </a:txBody>
                  <a:tcPr marT="60960" marB="60960" anchor="ctr">
                    <a:solidFill>
                      <a:schemeClr val="tx2"/>
                    </a:solidFill>
                  </a:tcPr>
                </a:tc>
                <a:tc>
                  <a:txBody>
                    <a:bodyPr/>
                    <a:lstStyle/>
                    <a:p>
                      <a:pPr algn="ctr"/>
                      <a:r>
                        <a:rPr lang="en-US" sz="1800" dirty="0">
                          <a:solidFill>
                            <a:schemeClr val="tx1"/>
                          </a:solidFill>
                        </a:rPr>
                        <a:t>Value</a:t>
                      </a:r>
                    </a:p>
                  </a:txBody>
                  <a:tcPr marT="60960" marB="60960" anchor="ctr">
                    <a:solidFill>
                      <a:schemeClr val="tx2"/>
                    </a:solidFill>
                  </a:tcPr>
                </a:tc>
                <a:extLst>
                  <a:ext uri="{0D108BD9-81ED-4DB2-BD59-A6C34878D82A}">
                    <a16:rowId xmlns:a16="http://schemas.microsoft.com/office/drawing/2014/main" val="10000"/>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example.com</a:t>
                      </a:r>
                    </a:p>
                  </a:txBody>
                  <a:tcPr marT="60960" marB="60960" anchor="ctr"/>
                </a:tc>
                <a:tc>
                  <a:txBody>
                    <a:bodyPr/>
                    <a:lstStyle/>
                    <a:p>
                      <a:r>
                        <a:rPr lang="en-US" sz="1800" dirty="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some-elb-name.us-west-2.elb.amazonaws.com</a:t>
                      </a:r>
                    </a:p>
                  </a:txBody>
                  <a:tcPr marT="60960" marB="60960" anchor="ct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example.com</a:t>
                      </a:r>
                    </a:p>
                  </a:txBody>
                  <a:tcPr marT="60960" marB="60960" anchor="ctr"/>
                </a:tc>
                <a:tc>
                  <a:txBody>
                    <a:bodyPr/>
                    <a:lstStyle/>
                    <a:p>
                      <a:r>
                        <a:rPr lang="en-US" sz="1800" dirty="0"/>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some-elb-name.ap-southeast-2.elb.amazonaws.com</a:t>
                      </a:r>
                    </a:p>
                  </a:txBody>
                  <a:tcPr marT="60960" marB="60960" anchor="ctr"/>
                </a:tc>
                <a:extLst>
                  <a:ext uri="{0D108BD9-81ED-4DB2-BD59-A6C34878D82A}">
                    <a16:rowId xmlns:a16="http://schemas.microsoft.com/office/drawing/2014/main" val="10002"/>
                  </a:ext>
                </a:extLst>
              </a:tr>
            </a:tbl>
          </a:graphicData>
        </a:graphic>
      </p:graphicFrame>
      <p:sp>
        <p:nvSpPr>
          <p:cNvPr id="3" name="Footer Placeholder 2">
            <a:extLst>
              <a:ext uri="{FF2B5EF4-FFF2-40B4-BE49-F238E27FC236}">
                <a16:creationId xmlns:a16="http://schemas.microsoft.com/office/drawing/2014/main" id="{3556C5EB-62AD-4F58-A413-415F6E6692E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B447401B-AA85-4733-9499-98E51950576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82883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B1D9-3CF7-491D-A31B-A5FB39A58C8E}"/>
              </a:ext>
            </a:extLst>
          </p:cNvPr>
          <p:cNvSpPr>
            <a:spLocks noGrp="1"/>
          </p:cNvSpPr>
          <p:nvPr>
            <p:ph type="title"/>
          </p:nvPr>
        </p:nvSpPr>
        <p:spPr/>
        <p:txBody>
          <a:bodyPr/>
          <a:lstStyle/>
          <a:p>
            <a:r>
              <a:rPr lang="en-US" dirty="0"/>
              <a:t>Amazon Route 53 DNS failover</a:t>
            </a:r>
          </a:p>
        </p:txBody>
      </p:sp>
      <p:sp>
        <p:nvSpPr>
          <p:cNvPr id="3" name="Content Placeholder 2">
            <a:extLst>
              <a:ext uri="{FF2B5EF4-FFF2-40B4-BE49-F238E27FC236}">
                <a16:creationId xmlns:a16="http://schemas.microsoft.com/office/drawing/2014/main" id="{E9DDF4C3-C9AC-4FFC-988F-C209F10ED1FE}"/>
              </a:ext>
            </a:extLst>
          </p:cNvPr>
          <p:cNvSpPr>
            <a:spLocks noGrp="1"/>
          </p:cNvSpPr>
          <p:nvPr>
            <p:ph idx="1"/>
          </p:nvPr>
        </p:nvSpPr>
        <p:spPr/>
        <p:txBody>
          <a:bodyPr/>
          <a:lstStyle/>
          <a:p>
            <a:pPr marL="0" indent="0">
              <a:buNone/>
            </a:pPr>
            <a:r>
              <a:rPr lang="en-US" dirty="0"/>
              <a:t>Improve the availability of your applications that run on AWS by:</a:t>
            </a:r>
          </a:p>
          <a:p>
            <a:r>
              <a:rPr lang="en-US" dirty="0"/>
              <a:t>Configuring backup and failover scenarios for your own applications</a:t>
            </a:r>
          </a:p>
          <a:p>
            <a:r>
              <a:rPr lang="en-US" dirty="0"/>
              <a:t>Enabling highly available multi-region architectures on AWS</a:t>
            </a:r>
          </a:p>
          <a:p>
            <a:r>
              <a:rPr lang="en-US" dirty="0"/>
              <a:t>Creating health checks</a:t>
            </a:r>
          </a:p>
          <a:p>
            <a:endParaRPr lang="en-US" dirty="0"/>
          </a:p>
        </p:txBody>
      </p:sp>
      <p:pic>
        <p:nvPicPr>
          <p:cNvPr id="6" name="Picture 5">
            <a:extLst>
              <a:ext uri="{FF2B5EF4-FFF2-40B4-BE49-F238E27FC236}">
                <a16:creationId xmlns:a16="http://schemas.microsoft.com/office/drawing/2014/main" id="{FA3096D8-E1ED-42F3-A947-D715516175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010" y="3724175"/>
            <a:ext cx="6423980" cy="2632175"/>
          </a:xfrm>
          <a:prstGeom prst="rect">
            <a:avLst/>
          </a:prstGeom>
        </p:spPr>
      </p:pic>
      <p:sp>
        <p:nvSpPr>
          <p:cNvPr id="5" name="Footer Placeholder 4">
            <a:extLst>
              <a:ext uri="{FF2B5EF4-FFF2-40B4-BE49-F238E27FC236}">
                <a16:creationId xmlns:a16="http://schemas.microsoft.com/office/drawing/2014/main" id="{4B8D3D7B-9B06-49E7-8B52-3E531533C5F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2019,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5D78102-0DBE-4F34-BD7E-A28B8C2319B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94389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DNS failover for a multi-tiered web application</a:t>
            </a:r>
          </a:p>
        </p:txBody>
      </p:sp>
      <p:grpSp>
        <p:nvGrpSpPr>
          <p:cNvPr id="21" name="Group 20">
            <a:extLst>
              <a:ext uri="{FF2B5EF4-FFF2-40B4-BE49-F238E27FC236}">
                <a16:creationId xmlns:a16="http://schemas.microsoft.com/office/drawing/2014/main" id="{14E43A46-B14E-4BA2-867C-D0E56E46E3AB}"/>
              </a:ext>
              <a:ext uri="{C183D7F6-B498-43B3-948B-1728B52AA6E4}">
                <adec:decorative xmlns:adec="http://schemas.microsoft.com/office/drawing/2017/decorative" val="1"/>
              </a:ext>
            </a:extLst>
          </p:cNvPr>
          <p:cNvGrpSpPr/>
          <p:nvPr/>
        </p:nvGrpSpPr>
        <p:grpSpPr>
          <a:xfrm>
            <a:off x="903134" y="1199772"/>
            <a:ext cx="10385732" cy="5529112"/>
            <a:chOff x="244199" y="1199772"/>
            <a:chExt cx="10385732" cy="5529112"/>
          </a:xfrm>
        </p:grpSpPr>
        <p:sp>
          <p:nvSpPr>
            <p:cNvPr id="67" name="TextBox 8"/>
            <p:cNvSpPr txBox="1">
              <a:spLocks noChangeArrowheads="1"/>
            </p:cNvSpPr>
            <p:nvPr/>
          </p:nvSpPr>
          <p:spPr bwMode="auto">
            <a:xfrm>
              <a:off x="3257373" y="5596922"/>
              <a:ext cx="139470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Secondary</a:t>
              </a:r>
            </a:p>
          </p:txBody>
        </p:sp>
        <p:sp>
          <p:nvSpPr>
            <p:cNvPr id="69" name="Rectangle 68">
              <a:extLst>
                <a:ext uri="{FF2B5EF4-FFF2-40B4-BE49-F238E27FC236}">
                  <a16:creationId xmlns:a16="http://schemas.microsoft.com/office/drawing/2014/main" id="{93D5B176-7933-44CD-9B05-F03B2C39AA45}"/>
                </a:ext>
              </a:extLst>
            </p:cNvPr>
            <p:cNvSpPr/>
            <p:nvPr/>
          </p:nvSpPr>
          <p:spPr>
            <a:xfrm>
              <a:off x="8422418" y="2032032"/>
              <a:ext cx="2060978"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sp>
          <p:nvSpPr>
            <p:cNvPr id="65" name="Rectangle 64">
              <a:extLst>
                <a:ext uri="{FF2B5EF4-FFF2-40B4-BE49-F238E27FC236}">
                  <a16:creationId xmlns:a16="http://schemas.microsoft.com/office/drawing/2014/main" id="{F3A3B1D1-3299-4D19-9537-0FCD09F8E8F8}"/>
                </a:ext>
              </a:extLst>
            </p:cNvPr>
            <p:cNvSpPr/>
            <p:nvPr/>
          </p:nvSpPr>
          <p:spPr>
            <a:xfrm>
              <a:off x="6261099" y="2032032"/>
              <a:ext cx="2057400" cy="389213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sp>
          <p:nvSpPr>
            <p:cNvPr id="26" name="TextBox 23"/>
            <p:cNvSpPr txBox="1">
              <a:spLocks noChangeArrowheads="1"/>
            </p:cNvSpPr>
            <p:nvPr/>
          </p:nvSpPr>
          <p:spPr bwMode="auto">
            <a:xfrm>
              <a:off x="6320261" y="4846948"/>
              <a:ext cx="2060979" cy="1077218"/>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Relational Database Service (Amazon RDS)</a:t>
              </a:r>
            </a:p>
            <a:p>
              <a:pPr algn="ctr"/>
              <a:r>
                <a:rPr lang="en-US" sz="1600" dirty="0">
                  <a:ea typeface="Verdana" pitchFamily="34" charset="0"/>
                  <a:cs typeface="Arial"/>
                </a:rPr>
                <a:t>instance</a:t>
              </a:r>
            </a:p>
          </p:txBody>
        </p:sp>
        <p:sp>
          <p:nvSpPr>
            <p:cNvPr id="29" name="TextBox 23"/>
            <p:cNvSpPr txBox="1">
              <a:spLocks noChangeArrowheads="1"/>
            </p:cNvSpPr>
            <p:nvPr/>
          </p:nvSpPr>
          <p:spPr bwMode="auto">
            <a:xfrm>
              <a:off x="8421351" y="4842444"/>
              <a:ext cx="1904287" cy="1077218"/>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Relational Database Service (Amazon RDS)</a:t>
              </a:r>
            </a:p>
            <a:p>
              <a:pPr algn="ctr"/>
              <a:r>
                <a:rPr lang="en-US" sz="1600" dirty="0">
                  <a:ea typeface="Verdana" pitchFamily="34" charset="0"/>
                  <a:cs typeface="Arial"/>
                </a:rPr>
                <a:t>instance</a:t>
              </a:r>
            </a:p>
          </p:txBody>
        </p:sp>
        <p:cxnSp>
          <p:nvCxnSpPr>
            <p:cNvPr id="30" name="Straight Arrow Connector 29"/>
            <p:cNvCxnSpPr>
              <a:cxnSpLocks/>
            </p:cNvCxnSpPr>
            <p:nvPr/>
          </p:nvCxnSpPr>
          <p:spPr>
            <a:xfrm flipV="1">
              <a:off x="7732927" y="4440416"/>
              <a:ext cx="1343419" cy="40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711160" y="4893766"/>
              <a:ext cx="984251" cy="338554"/>
            </a:xfrm>
            <a:prstGeom prst="rect">
              <a:avLst/>
            </a:prstGeom>
            <a:noFill/>
            <a:ln w="9525">
              <a:noFill/>
              <a:miter lim="800000"/>
              <a:headEnd/>
              <a:tailEnd/>
            </a:ln>
          </p:spPr>
          <p:txBody>
            <a:bodyPr>
              <a:spAutoFit/>
            </a:bodyPr>
            <a:lstStyle/>
            <a:p>
              <a:pPr algn="ctr"/>
              <a:r>
                <a:rPr lang="en-US" sz="1600" dirty="0">
                  <a:ea typeface="Verdana" pitchFamily="34" charset="0"/>
                  <a:cs typeface="Arial"/>
                </a:rPr>
                <a:t>User</a:t>
              </a:r>
            </a:p>
          </p:txBody>
        </p:sp>
        <p:cxnSp>
          <p:nvCxnSpPr>
            <p:cNvPr id="39" name="Straight Arrow Connector 38"/>
            <p:cNvCxnSpPr>
              <a:cxnSpLocks/>
              <a:stCxn id="51" idx="1"/>
              <a:endCxn id="60" idx="3"/>
            </p:cNvCxnSpPr>
            <p:nvPr/>
          </p:nvCxnSpPr>
          <p:spPr>
            <a:xfrm flipH="1">
              <a:off x="1431885" y="4640732"/>
              <a:ext cx="1454455" cy="0"/>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cxnSpLocks/>
              <a:stCxn id="50" idx="2"/>
              <a:endCxn id="73" idx="0"/>
            </p:cNvCxnSpPr>
            <p:nvPr/>
          </p:nvCxnSpPr>
          <p:spPr>
            <a:xfrm flipH="1">
              <a:off x="7157411" y="2082916"/>
              <a:ext cx="1220670" cy="8872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stCxn id="50" idx="2"/>
              <a:endCxn id="74" idx="0"/>
            </p:cNvCxnSpPr>
            <p:nvPr/>
          </p:nvCxnSpPr>
          <p:spPr>
            <a:xfrm>
              <a:off x="8378081" y="2082916"/>
              <a:ext cx="1273781" cy="887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cxnSpLocks/>
              <a:stCxn id="73" idx="2"/>
              <a:endCxn id="75" idx="0"/>
            </p:cNvCxnSpPr>
            <p:nvPr/>
          </p:nvCxnSpPr>
          <p:spPr>
            <a:xfrm>
              <a:off x="7157411" y="3518814"/>
              <a:ext cx="0" cy="6990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a:stCxn id="74" idx="2"/>
              <a:endCxn id="75" idx="3"/>
            </p:cNvCxnSpPr>
            <p:nvPr/>
          </p:nvCxnSpPr>
          <p:spPr>
            <a:xfrm flipH="1">
              <a:off x="7431731" y="3518812"/>
              <a:ext cx="2220131" cy="9733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cxnSpLocks/>
              <a:stCxn id="51" idx="3"/>
              <a:endCxn id="50" idx="1"/>
            </p:cNvCxnSpPr>
            <p:nvPr/>
          </p:nvCxnSpPr>
          <p:spPr>
            <a:xfrm flipV="1">
              <a:off x="3597540" y="1808596"/>
              <a:ext cx="4506221" cy="2832136"/>
            </a:xfrm>
            <a:prstGeom prst="bentConnector3">
              <a:avLst>
                <a:gd name="adj1" fmla="val 50000"/>
              </a:avLst>
            </a:prstGeom>
            <a:ln>
              <a:solidFill>
                <a:srgbClr val="474746"/>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381174" y="6144109"/>
              <a:ext cx="1442732"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S3 static website</a:t>
              </a:r>
            </a:p>
          </p:txBody>
        </p:sp>
        <p:cxnSp>
          <p:nvCxnSpPr>
            <p:cNvPr id="63" name="Elbow Connector 62"/>
            <p:cNvCxnSpPr>
              <a:cxnSpLocks/>
              <a:stCxn id="79" idx="2"/>
            </p:cNvCxnSpPr>
            <p:nvPr/>
          </p:nvCxnSpPr>
          <p:spPr>
            <a:xfrm rot="16200000" flipH="1">
              <a:off x="3779106" y="5045092"/>
              <a:ext cx="346860" cy="1421194"/>
            </a:xfrm>
            <a:prstGeom prst="bentConnector2">
              <a:avLst/>
            </a:prstGeom>
            <a:ln>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3957760" y="4301095"/>
              <a:ext cx="139470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Primary</a:t>
              </a:r>
            </a:p>
          </p:txBody>
        </p:sp>
        <p:sp>
          <p:nvSpPr>
            <p:cNvPr id="64" name="TextBox 23"/>
            <p:cNvSpPr txBox="1">
              <a:spLocks noChangeArrowheads="1"/>
            </p:cNvSpPr>
            <p:nvPr/>
          </p:nvSpPr>
          <p:spPr bwMode="auto">
            <a:xfrm>
              <a:off x="6407500" y="3516874"/>
              <a:ext cx="148486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EC2</a:t>
              </a:r>
            </a:p>
          </p:txBody>
        </p:sp>
        <p:sp>
          <p:nvSpPr>
            <p:cNvPr id="36" name="Rectangular Callout 35"/>
            <p:cNvSpPr/>
            <p:nvPr/>
          </p:nvSpPr>
          <p:spPr bwMode="auto">
            <a:xfrm>
              <a:off x="244199" y="1242628"/>
              <a:ext cx="2751621" cy="2678718"/>
            </a:xfrm>
            <a:prstGeom prst="wedgeRectCallout">
              <a:avLst>
                <a:gd name="adj1" fmla="val 42103"/>
                <a:gd name="adj2" fmla="val 67901"/>
              </a:avLst>
            </a:prstGeom>
            <a:solidFill>
              <a:schemeClr val="bg1"/>
            </a:solidFill>
            <a:ln w="28575">
              <a:solidFill>
                <a:schemeClr val="accent5"/>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rPr>
                <a:t>Record Sets</a:t>
              </a:r>
            </a:p>
            <a:p>
              <a:pPr defTabSz="914076"/>
              <a:r>
                <a:rPr lang="en-GB" b="1" dirty="0">
                  <a:solidFill>
                    <a:srgbClr val="474746">
                      <a:alpha val="99000"/>
                    </a:srgbClr>
                  </a:solidFill>
                </a:rPr>
                <a:t>CNAME www</a:t>
              </a:r>
            </a:p>
            <a:p>
              <a:pPr defTabSz="914076"/>
              <a:br>
                <a:rPr lang="en-GB" sz="1600" b="1" dirty="0">
                  <a:solidFill>
                    <a:srgbClr val="474746">
                      <a:alpha val="99000"/>
                    </a:srgbClr>
                  </a:solidFill>
                </a:rPr>
              </a:br>
              <a:r>
                <a:rPr lang="en-GB" sz="1600" dirty="0">
                  <a:solidFill>
                    <a:srgbClr val="474746">
                      <a:alpha val="99000"/>
                    </a:srgbClr>
                  </a:solidFill>
                </a:rPr>
                <a:t>elastic_load_balancer</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Primary</a:t>
              </a:r>
            </a:p>
            <a:p>
              <a:pPr defTabSz="914076"/>
              <a:endParaRPr lang="en-US" sz="1600" b="1" dirty="0">
                <a:solidFill>
                  <a:srgbClr val="474746">
                    <a:alpha val="99000"/>
                  </a:srgbClr>
                </a:solidFill>
              </a:endParaRPr>
            </a:p>
            <a:p>
              <a:pPr defTabSz="914076"/>
              <a:r>
                <a:rPr lang="en-GB" sz="1600" dirty="0">
                  <a:solidFill>
                    <a:srgbClr val="474746">
                      <a:alpha val="99000"/>
                    </a:srgbClr>
                  </a:solidFill>
                </a:rPr>
                <a:t>Amazon S3 website</a:t>
              </a:r>
              <a:br>
                <a:rPr lang="en-US" sz="1600" dirty="0">
                  <a:solidFill>
                    <a:srgbClr val="474746">
                      <a:alpha val="99000"/>
                    </a:srgbClr>
                  </a:solidFill>
                </a:rPr>
              </a:br>
              <a:r>
                <a:rPr lang="en-US" sz="1600" dirty="0">
                  <a:solidFill>
                    <a:srgbClr val="474746">
                      <a:alpha val="99000"/>
                    </a:srgbClr>
                  </a:solidFill>
                </a:rPr>
                <a:t>Routing Policy = Failover</a:t>
              </a:r>
            </a:p>
            <a:p>
              <a:pPr defTabSz="914076"/>
              <a:r>
                <a:rPr lang="en-US" sz="1600" dirty="0">
                  <a:solidFill>
                    <a:srgbClr val="474746">
                      <a:alpha val="99000"/>
                    </a:srgbClr>
                  </a:solidFill>
                </a:rPr>
                <a:t>Record Type = Secondary</a:t>
              </a:r>
            </a:p>
          </p:txBody>
        </p:sp>
        <p:sp>
          <p:nvSpPr>
            <p:cNvPr id="45" name="Rectangle 44">
              <a:extLst>
                <a:ext uri="{FF2B5EF4-FFF2-40B4-BE49-F238E27FC236}">
                  <a16:creationId xmlns:a16="http://schemas.microsoft.com/office/drawing/2014/main" id="{8B94150B-91F9-4F12-A600-CFF9CF6C2DB4}"/>
                </a:ext>
              </a:extLst>
            </p:cNvPr>
            <p:cNvSpPr/>
            <p:nvPr/>
          </p:nvSpPr>
          <p:spPr>
            <a:xfrm>
              <a:off x="6123710" y="1199772"/>
              <a:ext cx="4506221" cy="499251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48" name="Graphic 47">
              <a:extLst>
                <a:ext uri="{FF2B5EF4-FFF2-40B4-BE49-F238E27FC236}">
                  <a16:creationId xmlns:a16="http://schemas.microsoft.com/office/drawing/2014/main" id="{BD56C394-0179-4974-9909-10C6808CA2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3710" y="1199773"/>
              <a:ext cx="457200" cy="457200"/>
            </a:xfrm>
            <a:prstGeom prst="rect">
              <a:avLst/>
            </a:prstGeom>
          </p:spPr>
        </p:pic>
        <p:pic>
          <p:nvPicPr>
            <p:cNvPr id="50" name="Graphic 49">
              <a:extLst>
                <a:ext uri="{FF2B5EF4-FFF2-40B4-BE49-F238E27FC236}">
                  <a16:creationId xmlns:a16="http://schemas.microsoft.com/office/drawing/2014/main" id="{D88ADF10-A2C5-4F3A-9509-532FE6C5F7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3761" y="1534276"/>
              <a:ext cx="548640" cy="548640"/>
            </a:xfrm>
            <a:prstGeom prst="rect">
              <a:avLst/>
            </a:prstGeom>
          </p:spPr>
        </p:pic>
        <p:pic>
          <p:nvPicPr>
            <p:cNvPr id="51" name="Graphic 50">
              <a:extLst>
                <a:ext uri="{FF2B5EF4-FFF2-40B4-BE49-F238E27FC236}">
                  <a16:creationId xmlns:a16="http://schemas.microsoft.com/office/drawing/2014/main" id="{33D19B44-3823-401B-87BA-EE295B1E184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6340" y="4285132"/>
              <a:ext cx="711200" cy="711200"/>
            </a:xfrm>
            <a:prstGeom prst="rect">
              <a:avLst/>
            </a:prstGeom>
          </p:spPr>
        </p:pic>
        <p:pic>
          <p:nvPicPr>
            <p:cNvPr id="60" name="Graphic 59">
              <a:extLst>
                <a:ext uri="{FF2B5EF4-FFF2-40B4-BE49-F238E27FC236}">
                  <a16:creationId xmlns:a16="http://schemas.microsoft.com/office/drawing/2014/main" id="{AA1DDEB6-1520-4E05-A646-C3C9862A1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685" y="4412132"/>
              <a:ext cx="457200" cy="457200"/>
            </a:xfrm>
            <a:prstGeom prst="rect">
              <a:avLst/>
            </a:prstGeom>
          </p:spPr>
        </p:pic>
        <p:pic>
          <p:nvPicPr>
            <p:cNvPr id="62" name="Graphic 61">
              <a:extLst>
                <a:ext uri="{FF2B5EF4-FFF2-40B4-BE49-F238E27FC236}">
                  <a16:creationId xmlns:a16="http://schemas.microsoft.com/office/drawing/2014/main" id="{01AA8B44-FE1D-4DDD-8F19-F546A39A035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82500" y="5552202"/>
              <a:ext cx="640080" cy="640080"/>
            </a:xfrm>
            <a:prstGeom prst="rect">
              <a:avLst/>
            </a:prstGeom>
          </p:spPr>
        </p:pic>
        <p:sp>
          <p:nvSpPr>
            <p:cNvPr id="70" name="Rectangle 69">
              <a:extLst>
                <a:ext uri="{FF2B5EF4-FFF2-40B4-BE49-F238E27FC236}">
                  <a16:creationId xmlns:a16="http://schemas.microsoft.com/office/drawing/2014/main" id="{1E7EC96B-121D-464A-BE08-35742C5CF82B}"/>
                </a:ext>
              </a:extLst>
            </p:cNvPr>
            <p:cNvSpPr/>
            <p:nvPr/>
          </p:nvSpPr>
          <p:spPr>
            <a:xfrm>
              <a:off x="6413504" y="2633624"/>
              <a:ext cx="3912134" cy="1321816"/>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72" name="Graphic 71">
              <a:extLst>
                <a:ext uri="{FF2B5EF4-FFF2-40B4-BE49-F238E27FC236}">
                  <a16:creationId xmlns:a16="http://schemas.microsoft.com/office/drawing/2014/main" id="{E526FE95-F0B4-46B9-AB2A-7AB552291D8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06311" y="2633624"/>
              <a:ext cx="330200" cy="330200"/>
            </a:xfrm>
            <a:prstGeom prst="rect">
              <a:avLst/>
            </a:prstGeom>
          </p:spPr>
        </p:pic>
        <p:pic>
          <p:nvPicPr>
            <p:cNvPr id="73" name="Graphic 72">
              <a:extLst>
                <a:ext uri="{FF2B5EF4-FFF2-40B4-BE49-F238E27FC236}">
                  <a16:creationId xmlns:a16="http://schemas.microsoft.com/office/drawing/2014/main" id="{A0C13E7A-52EA-42E8-967B-7E6C7C08AD3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83091" y="2970174"/>
              <a:ext cx="548640" cy="548640"/>
            </a:xfrm>
            <a:prstGeom prst="rect">
              <a:avLst/>
            </a:prstGeom>
          </p:spPr>
        </p:pic>
        <p:pic>
          <p:nvPicPr>
            <p:cNvPr id="74" name="Graphic 73">
              <a:extLst>
                <a:ext uri="{FF2B5EF4-FFF2-40B4-BE49-F238E27FC236}">
                  <a16:creationId xmlns:a16="http://schemas.microsoft.com/office/drawing/2014/main" id="{6E3EBF41-8475-4229-8C35-9CEE732C6BC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7542" y="2970172"/>
              <a:ext cx="548640" cy="548640"/>
            </a:xfrm>
            <a:prstGeom prst="rect">
              <a:avLst/>
            </a:prstGeom>
          </p:spPr>
        </p:pic>
        <p:pic>
          <p:nvPicPr>
            <p:cNvPr id="75" name="Graphic 74">
              <a:extLst>
                <a:ext uri="{FF2B5EF4-FFF2-40B4-BE49-F238E27FC236}">
                  <a16:creationId xmlns:a16="http://schemas.microsoft.com/office/drawing/2014/main" id="{86624047-6A4E-4894-861F-E27EAA76A8F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3091" y="4217853"/>
              <a:ext cx="548640" cy="548640"/>
            </a:xfrm>
            <a:prstGeom prst="rect">
              <a:avLst/>
            </a:prstGeom>
          </p:spPr>
        </p:pic>
        <p:pic>
          <p:nvPicPr>
            <p:cNvPr id="77" name="Graphic 76">
              <a:extLst>
                <a:ext uri="{FF2B5EF4-FFF2-40B4-BE49-F238E27FC236}">
                  <a16:creationId xmlns:a16="http://schemas.microsoft.com/office/drawing/2014/main" id="{2E889F7F-02C2-4D53-96DE-5B260FE7080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77541" y="4217853"/>
              <a:ext cx="548640" cy="548640"/>
            </a:xfrm>
            <a:prstGeom prst="rect">
              <a:avLst/>
            </a:prstGeom>
          </p:spPr>
        </p:pic>
        <p:sp>
          <p:nvSpPr>
            <p:cNvPr id="78" name="TextBox 23">
              <a:extLst>
                <a:ext uri="{FF2B5EF4-FFF2-40B4-BE49-F238E27FC236}">
                  <a16:creationId xmlns:a16="http://schemas.microsoft.com/office/drawing/2014/main" id="{50B08D5F-CA3C-4F91-9FEA-0FB69E8BF71C}"/>
                </a:ext>
              </a:extLst>
            </p:cNvPr>
            <p:cNvSpPr txBox="1">
              <a:spLocks noChangeArrowheads="1"/>
            </p:cNvSpPr>
            <p:nvPr/>
          </p:nvSpPr>
          <p:spPr bwMode="auto">
            <a:xfrm>
              <a:off x="8898972" y="3476046"/>
              <a:ext cx="1484864" cy="338554"/>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EC2</a:t>
              </a:r>
            </a:p>
          </p:txBody>
        </p:sp>
        <p:sp>
          <p:nvSpPr>
            <p:cNvPr id="79" name="TextBox 23">
              <a:extLst>
                <a:ext uri="{FF2B5EF4-FFF2-40B4-BE49-F238E27FC236}">
                  <a16:creationId xmlns:a16="http://schemas.microsoft.com/office/drawing/2014/main" id="{C2AFE29C-2E7C-4AAB-80B2-C73BF061DE55}"/>
                </a:ext>
              </a:extLst>
            </p:cNvPr>
            <p:cNvSpPr txBox="1">
              <a:spLocks noChangeArrowheads="1"/>
            </p:cNvSpPr>
            <p:nvPr/>
          </p:nvSpPr>
          <p:spPr bwMode="auto">
            <a:xfrm>
              <a:off x="2499507" y="4997484"/>
              <a:ext cx="1484864"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Arial"/>
                </a:rPr>
                <a:t>Amazon Route 53</a:t>
              </a:r>
            </a:p>
          </p:txBody>
        </p:sp>
      </p:grpSp>
      <p:sp>
        <p:nvSpPr>
          <p:cNvPr id="27" name="Footer Placeholder 26">
            <a:extLst>
              <a:ext uri="{FF2B5EF4-FFF2-40B4-BE49-F238E27FC236}">
                <a16:creationId xmlns:a16="http://schemas.microsoft.com/office/drawing/2014/main" id="{ECED84A5-1194-4DAC-8D6B-389C1164745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28" name="Slide Number Placeholder 27">
            <a:extLst>
              <a:ext uri="{FF2B5EF4-FFF2-40B4-BE49-F238E27FC236}">
                <a16:creationId xmlns:a16="http://schemas.microsoft.com/office/drawing/2014/main" id="{E4D369D6-11C4-49A5-9921-F2933D7D3E2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7</a:t>
            </a:fld>
            <a:endParaRPr lang="en-US" dirty="0">
              <a:latin typeface="+mn-lt"/>
            </a:endParaRPr>
          </a:p>
        </p:txBody>
      </p:sp>
    </p:spTree>
    <p:custDataLst>
      <p:tags r:id="rId1"/>
    </p:custDataLst>
    <p:extLst>
      <p:ext uri="{BB962C8B-B14F-4D97-AF65-F5344CB8AC3E}">
        <p14:creationId xmlns:p14="http://schemas.microsoft.com/office/powerpoint/2010/main" val="295371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j-lt"/>
              </a:rPr>
              <a:t>Amazon Route 53 is a highly available and scalable cloud DNS web service that translates domain names into numeric IP addresses.</a:t>
            </a:r>
          </a:p>
          <a:p>
            <a:r>
              <a:rPr lang="en-US" sz="2400" dirty="0">
                <a:latin typeface="+mj-lt"/>
              </a:rPr>
              <a:t>Amazon Route 53 supports several types of routing policies.</a:t>
            </a:r>
          </a:p>
          <a:p>
            <a:r>
              <a:rPr lang="en-US" sz="2400" dirty="0">
                <a:latin typeface="+mj-lt"/>
              </a:rPr>
              <a:t>Multi-Region deployment improves your application’s performance for a global audience.</a:t>
            </a:r>
          </a:p>
          <a:p>
            <a:r>
              <a:rPr lang="en-US" sz="2400" dirty="0">
                <a:latin typeface="+mj-lt"/>
              </a:rPr>
              <a:t>You can use Amazon Route 53 failover to improve the availability of your applications.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62888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C4A4F-B2E0-4668-B93F-9F3E32C85C0D}"/>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6: Amazon CloudFront</a:t>
            </a:r>
          </a:p>
        </p:txBody>
      </p:sp>
      <p:sp>
        <p:nvSpPr>
          <p:cNvPr id="4" name="Footer Placeholder 3">
            <a:extLst>
              <a:ext uri="{FF2B5EF4-FFF2-40B4-BE49-F238E27FC236}">
                <a16:creationId xmlns:a16="http://schemas.microsoft.com/office/drawing/2014/main" id="{CB9228BB-EA07-4718-85CB-1733D443BE8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6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23491</TotalTime>
  <Words>4370</Words>
  <Application>Microsoft Office PowerPoint</Application>
  <PresentationFormat>Widescreen</PresentationFormat>
  <Paragraphs>299</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Amazon Ember</vt:lpstr>
      <vt:lpstr>Amazon Ember Light</vt:lpstr>
      <vt:lpstr>Arial</vt:lpstr>
      <vt:lpstr>Calibri</vt:lpstr>
      <vt:lpstr>Helvetica Neue</vt:lpstr>
      <vt:lpstr>Lucida Console</vt:lpstr>
      <vt:lpstr>Verdana</vt:lpstr>
      <vt:lpstr>Office Theme</vt:lpstr>
      <vt:lpstr>Section 5: Amazon Route 53</vt:lpstr>
      <vt:lpstr>Amazon Route 53</vt:lpstr>
      <vt:lpstr>Amazon Route 53 DNS resolution</vt:lpstr>
      <vt:lpstr>Amazon Route 53 supported routing</vt:lpstr>
      <vt:lpstr>Use case: Multi-region deployment</vt:lpstr>
      <vt:lpstr>Amazon Route 53 DNS failover</vt:lpstr>
      <vt:lpstr>DNS failover for a multi-tiered web application</vt:lpstr>
      <vt:lpstr>Section 5 key takeaways</vt:lpstr>
      <vt:lpstr>Section 6: Amazon CloudFront</vt:lpstr>
      <vt:lpstr>Content delivery and network latency</vt:lpstr>
      <vt:lpstr>Content delivery network (CDN)</vt:lpstr>
      <vt:lpstr>Amazon CloudFront</vt:lpstr>
      <vt:lpstr>Amazon CloudFront infrastructure</vt:lpstr>
      <vt:lpstr>Amazon CloudFront benefits</vt:lpstr>
      <vt:lpstr>Amazon CloudFront pricing</vt:lpstr>
      <vt:lpstr>Section 6 key takeaways</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 2.0.0</cp:keywords>
  <cp:lastModifiedBy>VIJAY BIRCHHA</cp:lastModifiedBy>
  <cp:revision>971</cp:revision>
  <cp:lastPrinted>2018-12-10T23:37:28Z</cp:lastPrinted>
  <dcterms:created xsi:type="dcterms:W3CDTF">2019-09-16T17:01:53Z</dcterms:created>
  <dcterms:modified xsi:type="dcterms:W3CDTF">2025-02-25T10:15:28Z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